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301" r:id="rId3"/>
    <p:sldId id="327" r:id="rId4"/>
    <p:sldId id="319" r:id="rId5"/>
    <p:sldId id="320" r:id="rId6"/>
    <p:sldId id="328" r:id="rId7"/>
    <p:sldId id="329" r:id="rId8"/>
    <p:sldId id="331" r:id="rId9"/>
    <p:sldId id="332" r:id="rId10"/>
    <p:sldId id="333" r:id="rId11"/>
    <p:sldId id="340" r:id="rId12"/>
    <p:sldId id="339" r:id="rId13"/>
    <p:sldId id="334" r:id="rId14"/>
    <p:sldId id="337" r:id="rId15"/>
    <p:sldId id="338" r:id="rId16"/>
    <p:sldId id="336" r:id="rId17"/>
    <p:sldId id="341" r:id="rId18"/>
    <p:sldId id="342" r:id="rId19"/>
    <p:sldId id="343" r:id="rId20"/>
    <p:sldId id="330" r:id="rId21"/>
    <p:sldId id="335" r:id="rId22"/>
    <p:sldId id="314" r:id="rId2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E6C"/>
    <a:srgbClr val="CE0F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0929"/>
  </p:normalViewPr>
  <p:slideViewPr>
    <p:cSldViewPr>
      <p:cViewPr varScale="1">
        <p:scale>
          <a:sx n="100" d="100"/>
          <a:sy n="100" d="100"/>
        </p:scale>
        <p:origin x="-3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711" tIns="46356" rIns="92711" bIns="46356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ED07843-D8F0-40B0-8813-AF848B4A55AD}" type="datetimeFigureOut">
              <a:rPr lang="nl-BE"/>
              <a:pPr>
                <a:defRPr/>
              </a:pPr>
              <a:t>3/12/2015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711" tIns="46356" rIns="92711" bIns="46356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711" tIns="46356" rIns="92711" bIns="46356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3346715-FF13-4C4C-B3B0-3C2E53470B0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99" tIns="46049" rIns="92099" bIns="4604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99" tIns="46049" rIns="92099" bIns="4604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2950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99" tIns="46049" rIns="92099" bIns="46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99" tIns="46049" rIns="92099" bIns="4604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99" tIns="46049" rIns="92099" bIns="4604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6633FF9D-57E9-401D-BF58-423939F1C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2A2B0-31D8-42CF-9A45-42FC43C0E4DD}" type="slidenum">
              <a:rPr lang="en-US" smtClean="0">
                <a:ea typeface="MS PGothic" pitchFamily="34" charset="-128"/>
              </a:rPr>
              <a:pPr/>
              <a:t>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10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11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12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13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14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15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16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17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18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19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B1D80D-43AD-47B2-A97F-82269814225E}" type="slidenum">
              <a:rPr lang="en-US" smtClean="0">
                <a:ea typeface="MS PGothic" pitchFamily="34" charset="-128"/>
              </a:rPr>
              <a:pPr/>
              <a:t>2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20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21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2663F0-5A2A-4DA1-A174-0FEB7832E4FA}" type="slidenum">
              <a:rPr lang="en-US" smtClean="0">
                <a:ea typeface="MS PGothic" pitchFamily="34" charset="-128"/>
              </a:rPr>
              <a:pPr/>
              <a:t>22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741F1-CD61-4BA8-9FDB-8C03B1AFC312}" type="slidenum">
              <a:rPr lang="en-US" smtClean="0">
                <a:ea typeface="MS PGothic" pitchFamily="34" charset="-128"/>
              </a:rPr>
              <a:pPr>
                <a:defRPr/>
              </a:pPr>
              <a:t>3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F6822-1606-4276-A116-B600D8028B6C}" type="slidenum">
              <a:rPr lang="en-US" smtClean="0">
                <a:ea typeface="MS PGothic" pitchFamily="34" charset="-128"/>
              </a:rPr>
              <a:pPr/>
              <a:t>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6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7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7DD2A-0BF8-480C-8E15-E91DB8DD6B6D}" type="slidenum">
              <a:rPr lang="en-US" smtClean="0">
                <a:ea typeface="MS PGothic" pitchFamily="34" charset="-128"/>
              </a:rPr>
              <a:pPr/>
              <a:t>9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nl-BE" sz="4400" b="1" i="1" kern="1200" dirty="0">
                <a:solidFill>
                  <a:srgbClr val="CE0F3E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D682-EE49-4DCA-A9FC-38DC21114F5E}" type="datetime1">
              <a:rPr lang="nl-BE"/>
              <a:pPr>
                <a:defRPr/>
              </a:pPr>
              <a:t>3/12/2015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2A394-2654-48C1-9432-CA51846E9FD7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120821_ppt0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6419056" cy="63408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SzPct val="75000"/>
              <a:buFont typeface="Wingdings" pitchFamily="2" charset="2"/>
              <a:buChar char="Ø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712788" indent="-265113">
              <a:buClr>
                <a:srgbClr val="C00000"/>
              </a:buClr>
              <a:buFont typeface="Calibri" pitchFamily="34" charset="0"/>
              <a:buChar char="»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079500" indent="-274638">
              <a:buClr>
                <a:srgbClr val="C00000"/>
              </a:buClr>
              <a:buSzPct val="100000"/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435100" indent="-273050">
              <a:buClr>
                <a:srgbClr val="C00000"/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1792288" indent="-265113">
              <a:buClr>
                <a:srgbClr val="C00000"/>
              </a:buClr>
              <a:buSzPct val="75000"/>
              <a:buFont typeface="Courier New" pitchFamily="49" charset="0"/>
              <a:buChar char="o"/>
              <a:defRPr sz="18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E3C6-79B1-4D27-BB93-01341E315BD8}" type="datetime1">
              <a:rPr lang="nl-BE"/>
              <a:pPr>
                <a:defRPr/>
              </a:pPr>
              <a:t>3/12/2015</a:t>
            </a:fld>
            <a:endParaRPr lang="nl-BE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1A87-479B-4051-8FDA-944AFC2DD8FA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nl-BE" sz="2800" b="1" i="1" kern="1200" dirty="0">
                <a:solidFill>
                  <a:srgbClr val="CE0F3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A8A7F-EC3A-44FC-8645-5C57C951F824}" type="datetime1">
              <a:rPr lang="nl-BE"/>
              <a:pPr>
                <a:defRPr/>
              </a:pPr>
              <a:t>3/12/2015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109D5-6F49-45FB-8AE7-3BBB011CCDE5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071678"/>
            <a:ext cx="8258204" cy="4054485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Char char="Ø"/>
              <a:defRPr lang="en-US" sz="3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2788" indent="-26511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Calibri" pitchFamily="34" charset="0"/>
              <a:buChar char="»"/>
              <a:defRPr lang="en-US" sz="2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9500" indent="-27463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 lang="en-US" sz="24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5100" indent="-2730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lang="en-US" sz="20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2288" indent="-26511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Courier New" pitchFamily="49" charset="0"/>
              <a:buChar char="o"/>
              <a:defRPr lang="nl-BE" sz="1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C65E-1B2F-4A7A-93F7-E4BF5F48DEFF}" type="datetime1">
              <a:rPr lang="nl-BE"/>
              <a:pPr>
                <a:defRPr/>
              </a:pPr>
              <a:t>3/12/2015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18AC-2B88-4CD3-927B-1BD778E6F6EC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054485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Char char="Ø"/>
              <a:defRPr lang="en-US" sz="3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2788" indent="-26511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Calibri" pitchFamily="34" charset="0"/>
              <a:buChar char="»"/>
              <a:defRPr lang="en-US" sz="2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9500" indent="-27463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 lang="en-US" sz="24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5100" indent="-2730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lang="en-US" sz="20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2288" indent="-26511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Courier New" pitchFamily="49" charset="0"/>
              <a:buChar char="o"/>
              <a:defRPr lang="nl-BE" sz="1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3438" y="2071678"/>
            <a:ext cx="4038600" cy="4054485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Char char="Ø"/>
              <a:defRPr lang="en-US" sz="3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2788" indent="-26511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Calibri" pitchFamily="34" charset="0"/>
              <a:buChar char="»"/>
              <a:defRPr lang="en-US" sz="2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9500" indent="-27463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 lang="en-US" sz="24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5100" indent="-2730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lang="en-US" sz="20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2288" indent="-26511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Courier New" pitchFamily="49" charset="0"/>
              <a:buChar char="o"/>
              <a:defRPr lang="nl-BE" sz="1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FD50-7AAC-4C7D-8603-D6A6B23B458F}" type="datetime1">
              <a:rPr lang="nl-BE"/>
              <a:pPr>
                <a:defRPr/>
              </a:pPr>
              <a:t>3/12/2015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5B90-9647-451B-B71C-16547069B459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2000240"/>
            <a:ext cx="4040188" cy="6429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00240"/>
            <a:ext cx="4041775" cy="6429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43438" y="2643182"/>
            <a:ext cx="4038600" cy="3482981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Char char="Ø"/>
              <a:defRPr lang="en-US" sz="24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2788" indent="-26511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Calibri" pitchFamily="34" charset="0"/>
              <a:buChar char="»"/>
              <a:defRPr lang="en-US" sz="2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9500" indent="-27463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 lang="en-US" sz="20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5100" indent="-2730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2288" indent="-26511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Courier New" pitchFamily="49" charset="0"/>
              <a:buChar char="o"/>
              <a:defRPr lang="nl-BE" sz="16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28596" y="2643182"/>
            <a:ext cx="4038600" cy="3482981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Char char="Ø"/>
              <a:defRPr lang="en-US" sz="24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2788" indent="-26511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Calibri" pitchFamily="34" charset="0"/>
              <a:buChar char="»"/>
              <a:defRPr lang="en-US" sz="2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9500" indent="-27463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 lang="en-US" sz="20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5100" indent="-2730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lang="en-US" sz="1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2288" indent="-26511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Courier New" pitchFamily="49" charset="0"/>
              <a:buChar char="o"/>
              <a:defRPr lang="nl-BE" sz="16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1602C-2540-488D-960A-0009639FDB9C}" type="datetime1">
              <a:rPr lang="nl-BE"/>
              <a:pPr>
                <a:defRPr/>
              </a:pPr>
              <a:t>3/12/2015</a:t>
            </a:fld>
            <a:endParaRPr lang="nl-B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E8713-5740-49A2-A85B-FEAD56AE9CB4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71438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008313" cy="419736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3571868" y="1214422"/>
            <a:ext cx="5143536" cy="4911741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Wingdings" pitchFamily="2" charset="2"/>
              <a:buChar char="Ø"/>
              <a:defRPr lang="en-US" sz="32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12788" indent="-26511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Calibri" pitchFamily="34" charset="0"/>
              <a:buChar char="»"/>
              <a:defRPr lang="en-US" sz="2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9500" indent="-274638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 lang="en-US" sz="24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5100" indent="-27305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–"/>
              <a:defRPr lang="en-US" sz="20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92288" indent="-265113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SzPct val="75000"/>
              <a:buFont typeface="Courier New" pitchFamily="49" charset="0"/>
              <a:buChar char="o"/>
              <a:defRPr lang="nl-BE" sz="1800" kern="1200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B7337-E928-4F5C-8E6D-7AA15DC200AF}" type="datetime1">
              <a:rPr lang="nl-BE"/>
              <a:pPr>
                <a:defRPr/>
              </a:pPr>
              <a:t>3/12/2015</a:t>
            </a:fld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E5CC6-45E6-4DE7-A887-606A2F67338E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none" baseline="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D238-CCE6-46C5-8298-1035B78F04D6}" type="datetime1">
              <a:rPr lang="nl-BE"/>
              <a:pPr>
                <a:defRPr/>
              </a:pPr>
              <a:t>3/12/2015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9B4A-24F7-46AE-B81A-0049B6496CC7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85860"/>
            <a:ext cx="5486400" cy="344171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35CBD5A6-7691-4451-9887-BF2DA7555234}" type="datetime1">
              <a:rPr lang="nl-BE"/>
              <a:pPr>
                <a:defRPr/>
              </a:pPr>
              <a:t>3/12/2015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85FD565-8708-44E7-9ED4-15D28E4E14AE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211CF-886D-4D25-856F-6633E2C12D74}" type="datetime1">
              <a:rPr lang="nl-BE"/>
              <a:pPr>
                <a:defRPr/>
              </a:pPr>
              <a:t>3/12/2015</a:t>
            </a:fld>
            <a:endParaRPr lang="nl-B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D04A4-AF08-4645-8631-8713DF10B9B6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6" descr="120821_ppt00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BE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071688"/>
            <a:ext cx="82296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995AC42-0601-4A94-90E0-066C437EE8AC}" type="datetime1">
              <a:rPr lang="nl-BE"/>
              <a:pPr>
                <a:defRPr/>
              </a:pPr>
              <a:t>3/12/2015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471AE73-CF9E-41DA-9FDE-EE799DF466F2}" type="slidenum">
              <a:rPr lang="nl-BE"/>
              <a:pPr>
                <a:defRPr/>
              </a:pPr>
              <a:t>‹#›</a:t>
            </a:fld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900" r:id="rId3"/>
    <p:sldLayoutId id="2147483895" r:id="rId4"/>
    <p:sldLayoutId id="2147483896" r:id="rId5"/>
    <p:sldLayoutId id="2147483897" r:id="rId6"/>
    <p:sldLayoutId id="2147483898" r:id="rId7"/>
    <p:sldLayoutId id="2147483901" r:id="rId8"/>
    <p:sldLayoutId id="2147483899" r:id="rId9"/>
    <p:sldLayoutId id="2147483902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nl-BE" sz="2800" b="1" i="1" kern="1200" dirty="0">
          <a:solidFill>
            <a:srgbClr val="CE0F3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E0F3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E0F3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E0F3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CE0F3E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3200" kern="1200" dirty="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–"/>
        <a:defRPr lang="en-US" sz="2800" kern="1200" dirty="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nl-BE" kern="1200" dirty="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642938" y="3886200"/>
            <a:ext cx="7858125" cy="175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Maximize</a:t>
            </a:r>
            <a:r>
              <a:rPr lang="en-US" b="0" i="0" dirty="0" smtClean="0"/>
              <a:t> </a:t>
            </a:r>
            <a:r>
              <a:rPr lang="en-US" dirty="0" smtClean="0"/>
              <a:t>lab productivity with Empower software </a:t>
            </a:r>
            <a:endParaRPr lang="en-US" dirty="0"/>
          </a:p>
        </p:txBody>
      </p:sp>
      <p:pic>
        <p:nvPicPr>
          <p:cNvPr id="6147" name="Picture 6" descr="logo_pharmavize_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3775" y="2336800"/>
            <a:ext cx="4665663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3. CDMS </a:t>
            </a:r>
            <a:r>
              <a:rPr lang="en-US" dirty="0" smtClean="0"/>
              <a:t>–</a:t>
            </a:r>
            <a:r>
              <a:rPr smtClean="0"/>
              <a:t> data processing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3"/>
          </p:nvPr>
        </p:nvSpPr>
        <p:spPr>
          <a:xfrm>
            <a:off x="457200" y="2071688"/>
            <a:ext cx="8258175" cy="4054475"/>
          </a:xfrm>
        </p:spPr>
        <p:txBody>
          <a:bodyPr/>
          <a:lstStyle/>
          <a:p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  <a:p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Custom </a:t>
            </a:r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fields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System Suitability option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Processing method (wizard) – calculate suitability results 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Pharmacopoeia: USP – EP </a:t>
            </a:r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–</a:t>
            </a:r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 JP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Table properties: selection of SST parameters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Common used: s/n – resolution – symmetry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10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3. CDMS </a:t>
            </a:r>
            <a:r>
              <a:rPr lang="en-US" dirty="0" smtClean="0"/>
              <a:t>–</a:t>
            </a:r>
            <a:r>
              <a:rPr smtClean="0"/>
              <a:t> data processing</a:t>
            </a:r>
            <a:endParaRPr lang="en-US" dirty="0" smtClean="0"/>
          </a:p>
        </p:txBody>
      </p:sp>
      <p:pic>
        <p:nvPicPr>
          <p:cNvPr id="5" name="Content Placeholder 4" descr="Signal to noise.jpg"/>
          <p:cNvPicPr>
            <a:picLocks noGrp="1" noChangeAspect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2928926" y="1714488"/>
            <a:ext cx="3500462" cy="49607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11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3. CDMS </a:t>
            </a:r>
            <a:r>
              <a:rPr lang="en-US" dirty="0" smtClean="0"/>
              <a:t>–</a:t>
            </a:r>
            <a:r>
              <a:rPr smtClean="0"/>
              <a:t> data processing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3"/>
          </p:nvPr>
        </p:nvSpPr>
        <p:spPr>
          <a:xfrm>
            <a:off x="457200" y="2071688"/>
            <a:ext cx="8258175" cy="4054475"/>
          </a:xfrm>
        </p:spPr>
        <p:txBody>
          <a:bodyPr/>
          <a:lstStyle/>
          <a:p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  <a:p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Custom fields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System Suitability option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Processing method (wizard) – calculate suitability results 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Pharmacopoeia: USP – EP </a:t>
            </a:r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–</a:t>
            </a:r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 JP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Table properties: selection of SST parameters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Common used: s/n – resolution – symmetry factor</a:t>
            </a:r>
          </a:p>
          <a:p>
            <a:r>
              <a:rPr lang="nl-BE" sz="2000" b="1" dirty="0" smtClean="0">
                <a:solidFill>
                  <a:srgbClr val="242E6C"/>
                </a:solidFill>
                <a:sym typeface="Wingdings" pitchFamily="2" charset="2"/>
              </a:rPr>
              <a:t>Spectral peak purity: angle – threshold – peak purity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12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3. CDMS </a:t>
            </a:r>
            <a:r>
              <a:rPr lang="en-US" dirty="0" smtClean="0"/>
              <a:t>–</a:t>
            </a:r>
            <a:r>
              <a:rPr smtClean="0"/>
              <a:t> data processing</a:t>
            </a:r>
            <a:endParaRPr lang="en-US" dirty="0" smtClean="0"/>
          </a:p>
        </p:txBody>
      </p:sp>
      <p:pic>
        <p:nvPicPr>
          <p:cNvPr id="5" name="Content Placeholder 4" descr="Peak purity OK.jpg"/>
          <p:cNvPicPr>
            <a:picLocks noGrp="1" noChangeAspect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350443" y="1089211"/>
            <a:ext cx="4025171" cy="57043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13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3. CDMS </a:t>
            </a:r>
            <a:r>
              <a:rPr lang="en-US" dirty="0" smtClean="0"/>
              <a:t>–</a:t>
            </a:r>
            <a:r>
              <a:rPr smtClean="0"/>
              <a:t> data processing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14</a:t>
            </a:fld>
            <a:endParaRPr lang="nl-BE"/>
          </a:p>
        </p:txBody>
      </p:sp>
      <p:pic>
        <p:nvPicPr>
          <p:cNvPr id="7" name="Content Placeholder 6" descr="Peak purity NOK-interf.jpg"/>
          <p:cNvPicPr>
            <a:picLocks noGrp="1" noChangeAspect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281001" y="1433719"/>
            <a:ext cx="3743482" cy="530515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3. CDMS </a:t>
            </a:r>
            <a:r>
              <a:rPr lang="en-US" dirty="0" smtClean="0"/>
              <a:t>–</a:t>
            </a:r>
            <a:r>
              <a:rPr smtClean="0"/>
              <a:t> data processing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15</a:t>
            </a:fld>
            <a:endParaRPr lang="nl-BE"/>
          </a:p>
        </p:txBody>
      </p:sp>
      <p:pic>
        <p:nvPicPr>
          <p:cNvPr id="6" name="Content Placeholder 5" descr="Peak purity NOK-overladen.jpg"/>
          <p:cNvPicPr>
            <a:picLocks noGrp="1" noChangeAspect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2004017" y="1043660"/>
            <a:ext cx="4243548" cy="601383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4. CDMS </a:t>
            </a:r>
            <a:r>
              <a:rPr lang="en-US" dirty="0" smtClean="0"/>
              <a:t>–</a:t>
            </a:r>
            <a:r>
              <a:rPr smtClean="0"/>
              <a:t> data reporting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3"/>
          </p:nvPr>
        </p:nvSpPr>
        <p:spPr>
          <a:xfrm>
            <a:off x="457200" y="2071688"/>
            <a:ext cx="8258175" cy="4054475"/>
          </a:xfrm>
        </p:spPr>
        <p:txBody>
          <a:bodyPr/>
          <a:lstStyle/>
          <a:p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Result ID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Different report types: full scale – detail – overlay –  UV – SST report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Customized: logo – reported by user – project name </a:t>
            </a:r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Chromatographic results – comparison within and across projects </a:t>
            </a:r>
            <a:b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</a:br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– see overlay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16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4. CDMS </a:t>
            </a:r>
            <a:r>
              <a:rPr lang="en-US" dirty="0" smtClean="0"/>
              <a:t>–</a:t>
            </a:r>
            <a:r>
              <a:rPr smtClean="0"/>
              <a:t> data reporting</a:t>
            </a:r>
            <a:endParaRPr lang="en-US" dirty="0" smtClean="0"/>
          </a:p>
        </p:txBody>
      </p:sp>
      <p:pic>
        <p:nvPicPr>
          <p:cNvPr id="5" name="Content Placeholder 4" descr="Full scale.JPG"/>
          <p:cNvPicPr>
            <a:picLocks noGrp="1" noChangeAspect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3143240" y="1785926"/>
            <a:ext cx="3130707" cy="44367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17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4. CDMS </a:t>
            </a:r>
            <a:r>
              <a:rPr lang="en-US" dirty="0" smtClean="0"/>
              <a:t>–</a:t>
            </a:r>
            <a:r>
              <a:rPr smtClean="0"/>
              <a:t> data reporting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18</a:t>
            </a:fld>
            <a:endParaRPr lang="nl-BE"/>
          </a:p>
        </p:txBody>
      </p:sp>
      <p:pic>
        <p:nvPicPr>
          <p:cNvPr id="7" name="Content Placeholder 6" descr="UV report.JPG"/>
          <p:cNvPicPr>
            <a:picLocks noGrp="1" noChangeAspect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3143240" y="1857364"/>
            <a:ext cx="3130707" cy="443674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4. CDMS </a:t>
            </a:r>
            <a:r>
              <a:rPr lang="en-US" dirty="0" smtClean="0"/>
              <a:t>–</a:t>
            </a:r>
            <a:r>
              <a:rPr smtClean="0"/>
              <a:t> data reporting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19</a:t>
            </a:fld>
            <a:endParaRPr lang="nl-BE"/>
          </a:p>
        </p:txBody>
      </p:sp>
      <p:pic>
        <p:nvPicPr>
          <p:cNvPr id="6" name="Content Placeholder 5" descr="Overlay.JPG"/>
          <p:cNvPicPr>
            <a:picLocks noGrp="1" noChangeAspect="1"/>
          </p:cNvPicPr>
          <p:nvPr>
            <p:ph sz="half" idx="13"/>
          </p:nvPr>
        </p:nvPicPr>
        <p:blipFill>
          <a:blip r:embed="rId3" cstate="print"/>
          <a:stretch>
            <a:fillRect/>
          </a:stretch>
        </p:blipFill>
        <p:spPr>
          <a:xfrm>
            <a:off x="3214678" y="2000240"/>
            <a:ext cx="3059269" cy="433550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Company Profile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>
          <a:xfrm>
            <a:off x="457200" y="2714625"/>
            <a:ext cx="8258175" cy="3500438"/>
          </a:xfrm>
        </p:spPr>
        <p:txBody>
          <a:bodyPr/>
          <a:lstStyle/>
          <a:p>
            <a:pPr>
              <a:defRPr/>
            </a:pPr>
            <a:r>
              <a:rPr sz="2000" dirty="0">
                <a:solidFill>
                  <a:srgbClr val="242E6C"/>
                </a:solidFill>
              </a:rPr>
              <a:t>Established in 1995</a:t>
            </a:r>
          </a:p>
          <a:p>
            <a:pPr>
              <a:defRPr/>
            </a:pPr>
            <a:r>
              <a:rPr sz="2000" dirty="0">
                <a:solidFill>
                  <a:srgbClr val="242E6C"/>
                </a:solidFill>
              </a:rPr>
              <a:t>Operate from </a:t>
            </a:r>
            <a:r>
              <a:rPr sz="2000" dirty="0" err="1">
                <a:solidFill>
                  <a:srgbClr val="242E6C"/>
                </a:solidFill>
              </a:rPr>
              <a:t>Mariakerke</a:t>
            </a:r>
            <a:r>
              <a:rPr sz="2000" dirty="0">
                <a:solidFill>
                  <a:srgbClr val="242E6C"/>
                </a:solidFill>
              </a:rPr>
              <a:t> (Ghent), Belgium</a:t>
            </a:r>
          </a:p>
          <a:p>
            <a:pPr>
              <a:defRPr/>
            </a:pPr>
            <a:r>
              <a:rPr sz="2000" dirty="0">
                <a:solidFill>
                  <a:srgbClr val="242E6C"/>
                </a:solidFill>
              </a:rPr>
              <a:t>Providing CMC services to the pharmaceutical industry</a:t>
            </a:r>
          </a:p>
          <a:p>
            <a:pPr>
              <a:defRPr/>
            </a:pPr>
            <a:r>
              <a:rPr sz="2000" dirty="0" smtClean="0">
                <a:solidFill>
                  <a:srgbClr val="242E6C"/>
                </a:solidFill>
              </a:rPr>
              <a:t>Expansion </a:t>
            </a:r>
            <a:r>
              <a:rPr sz="2000" dirty="0">
                <a:solidFill>
                  <a:srgbClr val="242E6C"/>
                </a:solidFill>
              </a:rPr>
              <a:t>of activities:</a:t>
            </a:r>
          </a:p>
          <a:p>
            <a:pPr lvl="1">
              <a:defRPr/>
            </a:pPr>
            <a:r>
              <a:rPr sz="1800" dirty="0">
                <a:solidFill>
                  <a:srgbClr val="242E6C"/>
                </a:solidFill>
              </a:rPr>
              <a:t>1995: Regulatory &amp; quality services</a:t>
            </a:r>
          </a:p>
          <a:p>
            <a:pPr lvl="1">
              <a:defRPr/>
            </a:pPr>
            <a:r>
              <a:rPr sz="1800" dirty="0">
                <a:solidFill>
                  <a:srgbClr val="242E6C"/>
                </a:solidFill>
              </a:rPr>
              <a:t>2000: Contract research</a:t>
            </a:r>
          </a:p>
          <a:p>
            <a:pPr lvl="1">
              <a:defRPr/>
            </a:pPr>
            <a:r>
              <a:rPr sz="1800" dirty="0">
                <a:solidFill>
                  <a:srgbClr val="242E6C"/>
                </a:solidFill>
              </a:rPr>
              <a:t>2005: GMP manufacturing / stability studies</a:t>
            </a:r>
          </a:p>
          <a:p>
            <a:pPr>
              <a:defRPr/>
            </a:pPr>
            <a:r>
              <a:rPr sz="2000" dirty="0">
                <a:solidFill>
                  <a:srgbClr val="242E6C"/>
                </a:solidFill>
              </a:rPr>
              <a:t>Since 2006: GMP license for manufacturing non-sterile clinical trial materials</a:t>
            </a:r>
            <a:endParaRPr lang="nl-BE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A8CEFE4-3DC5-4A93-9F14-0AA155D09093}" type="slidenum">
              <a:rPr lang="nl-BE" smtClean="0"/>
              <a:pPr>
                <a:defRPr/>
              </a:pPr>
              <a:t>2</a:t>
            </a:fld>
            <a:endParaRPr lang="nl-BE" dirty="0"/>
          </a:p>
        </p:txBody>
      </p:sp>
      <p:pic>
        <p:nvPicPr>
          <p:cNvPr id="7173" name="Picture 6" descr="Pharmavize042compress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357313"/>
            <a:ext cx="312102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5. CDMS - archiving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3"/>
          </p:nvPr>
        </p:nvSpPr>
        <p:spPr>
          <a:xfrm>
            <a:off x="457200" y="2071688"/>
            <a:ext cx="8258175" cy="4054475"/>
          </a:xfrm>
        </p:spPr>
        <p:txBody>
          <a:bodyPr/>
          <a:lstStyle/>
          <a:p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Project archiving: short backup time and less data volume </a:t>
            </a:r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Audit readiness: </a:t>
            </a:r>
          </a:p>
          <a:p>
            <a:pPr>
              <a:buNone/>
            </a:pPr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	</a:t>
            </a:r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- project restoring </a:t>
            </a:r>
          </a:p>
          <a:p>
            <a:pPr>
              <a:buNone/>
            </a:pPr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	</a:t>
            </a:r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- easy accessible </a:t>
            </a:r>
          </a:p>
          <a:p>
            <a:pPr>
              <a:buNone/>
            </a:pPr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	</a:t>
            </a:r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- easy data search</a:t>
            </a:r>
          </a:p>
          <a:p>
            <a:pPr>
              <a:buNone/>
            </a:pPr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	</a:t>
            </a:r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- traceability</a:t>
            </a:r>
          </a:p>
          <a:p>
            <a:endParaRPr lang="nl-BE" sz="2000" dirty="0" smtClean="0">
              <a:solidFill>
                <a:srgbClr val="242E6C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20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6. CDMS - Compliance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3"/>
          </p:nvPr>
        </p:nvSpPr>
        <p:spPr>
          <a:xfrm>
            <a:off x="457200" y="2071688"/>
            <a:ext cx="8258175" cy="4054475"/>
          </a:xfrm>
        </p:spPr>
        <p:txBody>
          <a:bodyPr/>
          <a:lstStyle/>
          <a:p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SQT (instruments and software) – validation Empower nodes – validation Empower for intended use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Software security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User access management: user groups and types (privileges) 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Audit trail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Traceability by unique ID numbers within project</a:t>
            </a:r>
          </a:p>
          <a:p>
            <a:pPr>
              <a:buNone/>
            </a:pPr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  <a:p>
            <a:pPr>
              <a:buNone/>
            </a:pPr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 Data integrity !</a:t>
            </a:r>
          </a:p>
          <a:p>
            <a:pPr>
              <a:buNone/>
            </a:pPr>
            <a:endParaRPr lang="nl-BE" sz="2000" dirty="0" smtClean="0">
              <a:solidFill>
                <a:srgbClr val="242E6C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21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Pharmavize pillm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429000"/>
            <a:ext cx="2476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714500"/>
            <a:ext cx="8286750" cy="1571625"/>
          </a:xfrm>
        </p:spPr>
        <p:txBody>
          <a:bodyPr/>
          <a:lstStyle/>
          <a:p>
            <a:pPr algn="ctr" eaLnBrk="1" hangingPunct="1">
              <a:defRPr/>
            </a:pPr>
            <a:r>
              <a:rPr sz="6000" dirty="0" err="1" smtClean="0"/>
              <a:t>Thank</a:t>
            </a:r>
            <a:r>
              <a:rPr sz="6000" dirty="0" smtClean="0"/>
              <a:t> </a:t>
            </a:r>
            <a:r>
              <a:rPr sz="6000" dirty="0" err="1" smtClean="0"/>
              <a:t>you</a:t>
            </a:r>
            <a:r>
              <a:rPr sz="6000" dirty="0" smtClean="0"/>
              <a:t/>
            </a:r>
            <a:br>
              <a:rPr sz="6000" dirty="0" smtClean="0"/>
            </a:br>
            <a:r>
              <a:rPr sz="4800" dirty="0" err="1" smtClean="0"/>
              <a:t>for</a:t>
            </a:r>
            <a:r>
              <a:rPr sz="4800" dirty="0" smtClean="0"/>
              <a:t> </a:t>
            </a:r>
            <a:r>
              <a:rPr sz="4800" dirty="0" err="1" smtClean="0"/>
              <a:t>your</a:t>
            </a:r>
            <a:r>
              <a:rPr sz="4800" dirty="0" smtClean="0"/>
              <a:t> </a:t>
            </a:r>
            <a:r>
              <a:rPr sz="4800" dirty="0" err="1" smtClean="0"/>
              <a:t>attention</a:t>
            </a:r>
            <a:endParaRPr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E3B2B-81EC-4051-9129-93222C10CFCD}" type="slidenum">
              <a:rPr lang="nl-BE"/>
              <a:pPr>
                <a:defRPr/>
              </a:pPr>
              <a:t>22</a:t>
            </a:fld>
            <a:endParaRPr lang="nl-BE" dirty="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072063" y="4071942"/>
            <a:ext cx="37655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BE" b="1" dirty="0" smtClean="0">
                <a:solidFill>
                  <a:srgbClr val="242E6C"/>
                </a:solidFill>
              </a:rPr>
              <a:t>Sandra Hillaert</a:t>
            </a:r>
          </a:p>
          <a:p>
            <a:r>
              <a:rPr lang="nl-BE" b="1" dirty="0" smtClean="0">
                <a:solidFill>
                  <a:srgbClr val="242E6C"/>
                </a:solidFill>
              </a:rPr>
              <a:t>Pharmavize </a:t>
            </a:r>
            <a:r>
              <a:rPr lang="nl-BE" b="1" dirty="0">
                <a:solidFill>
                  <a:srgbClr val="242E6C"/>
                </a:solidFill>
              </a:rPr>
              <a:t>NV</a:t>
            </a:r>
          </a:p>
          <a:p>
            <a:r>
              <a:rPr lang="nl-BE" dirty="0">
                <a:solidFill>
                  <a:srgbClr val="242E6C"/>
                </a:solidFill>
              </a:rPr>
              <a:t>Kleimoer 4</a:t>
            </a:r>
          </a:p>
          <a:p>
            <a:r>
              <a:rPr lang="nl-BE" dirty="0">
                <a:solidFill>
                  <a:srgbClr val="242E6C"/>
                </a:solidFill>
              </a:rPr>
              <a:t>9030 Mariakerke</a:t>
            </a:r>
          </a:p>
          <a:p>
            <a:r>
              <a:rPr lang="nl-BE" dirty="0">
                <a:solidFill>
                  <a:srgbClr val="242E6C"/>
                </a:solidFill>
              </a:rPr>
              <a:t>Belgium</a:t>
            </a:r>
          </a:p>
          <a:p>
            <a:r>
              <a:rPr lang="nl-BE" dirty="0">
                <a:solidFill>
                  <a:srgbClr val="242E6C"/>
                </a:solidFill>
              </a:rPr>
              <a:t>www.pharmavize.com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Integrated CMC Services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70E7A-EE14-40F5-9EE7-318B7938C86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8313" y="2000250"/>
            <a:ext cx="8207375" cy="4092575"/>
            <a:chOff x="467544" y="2000250"/>
            <a:chExt cx="8208912" cy="4093046"/>
          </a:xfrm>
        </p:grpSpPr>
        <p:pic>
          <p:nvPicPr>
            <p:cNvPr id="9221" name="Picture 9" descr="Pharmavize drawing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000250"/>
              <a:ext cx="8147762" cy="2181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467544" y="4509120"/>
              <a:ext cx="2664296" cy="1584176"/>
              <a:chOff x="539552" y="4509120"/>
              <a:chExt cx="2520280" cy="158417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39552" y="4508789"/>
                <a:ext cx="2520306" cy="576329"/>
              </a:xfrm>
              <a:prstGeom prst="rect">
                <a:avLst/>
              </a:prstGeom>
              <a:noFill/>
              <a:ln>
                <a:solidFill>
                  <a:srgbClr val="CE0F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l-BE" sz="1600" dirty="0">
                    <a:solidFill>
                      <a:srgbClr val="242E6C"/>
                    </a:solidFill>
                  </a:rPr>
                  <a:t>Pharmavize Services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39552" y="5085118"/>
                <a:ext cx="2520306" cy="10081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90488" indent="-90488">
                  <a:buClr>
                    <a:srgbClr val="242E6C"/>
                  </a:buClr>
                  <a:buFont typeface="Arial" pitchFamily="34" charset="0"/>
                  <a:buChar char="•"/>
                  <a:defRPr/>
                </a:pPr>
                <a:r>
                  <a:rPr lang="nl-BE" sz="1400" dirty="0">
                    <a:solidFill>
                      <a:srgbClr val="242E6C"/>
                    </a:solidFill>
                  </a:rPr>
                  <a:t>CMC Regulatory Writing</a:t>
                </a:r>
              </a:p>
              <a:p>
                <a:pPr marL="90488" indent="-90488">
                  <a:buClr>
                    <a:srgbClr val="242E6C"/>
                  </a:buClr>
                  <a:buFont typeface="Arial" pitchFamily="34" charset="0"/>
                  <a:buChar char="•"/>
                  <a:defRPr/>
                </a:pPr>
                <a:r>
                  <a:rPr lang="nl-BE" sz="1400" dirty="0">
                    <a:solidFill>
                      <a:srgbClr val="242E6C"/>
                    </a:solidFill>
                  </a:rPr>
                  <a:t>CMC Technical Writing</a:t>
                </a:r>
              </a:p>
              <a:p>
                <a:pPr marL="90488" indent="-90488">
                  <a:buClr>
                    <a:srgbClr val="242E6C"/>
                  </a:buClr>
                  <a:buFont typeface="Arial" pitchFamily="34" charset="0"/>
                  <a:buChar char="•"/>
                  <a:defRPr/>
                </a:pPr>
                <a:r>
                  <a:rPr lang="nl-BE" sz="1400" dirty="0">
                    <a:solidFill>
                      <a:srgbClr val="242E6C"/>
                    </a:solidFill>
                  </a:rPr>
                  <a:t>GMP Quality Management Support</a:t>
                </a:r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419872" y="4509120"/>
              <a:ext cx="5256584" cy="1584176"/>
              <a:chOff x="539552" y="4509120"/>
              <a:chExt cx="2520280" cy="158417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39258" y="4508789"/>
                <a:ext cx="2520574" cy="57632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CE0F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l-BE" sz="1600" dirty="0">
                    <a:solidFill>
                      <a:srgbClr val="242E6C"/>
                    </a:solidFill>
                  </a:rPr>
                  <a:t>Pharmavize CDMO</a:t>
                </a:r>
              </a:p>
              <a:p>
                <a:pPr algn="ctr">
                  <a:defRPr/>
                </a:pPr>
                <a:r>
                  <a:rPr lang="nl-BE" sz="1400" dirty="0">
                    <a:solidFill>
                      <a:srgbClr val="242E6C"/>
                    </a:solidFill>
                  </a:rPr>
                  <a:t>(Contract development &amp; manufacturing)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39552" y="5085184"/>
                <a:ext cx="2520280" cy="100811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anchor="ctr"/>
              <a:lstStyle/>
              <a:p>
                <a:pPr marL="90488" indent="-90488">
                  <a:buClr>
                    <a:srgbClr val="242E6C"/>
                  </a:buClr>
                  <a:buFont typeface="Arial" pitchFamily="34" charset="0"/>
                  <a:buChar char="•"/>
                  <a:defRPr/>
                </a:pPr>
                <a:r>
                  <a:rPr lang="nl-BE" sz="1400" dirty="0">
                    <a:solidFill>
                      <a:srgbClr val="242E6C"/>
                    </a:solidFill>
                  </a:rPr>
                  <a:t>Formulation Development</a:t>
                </a:r>
              </a:p>
              <a:p>
                <a:pPr marL="90488" indent="-90488">
                  <a:buClr>
                    <a:srgbClr val="242E6C"/>
                  </a:buClr>
                  <a:buFont typeface="Arial" pitchFamily="34" charset="0"/>
                  <a:buChar char="•"/>
                  <a:defRPr/>
                </a:pPr>
                <a:r>
                  <a:rPr lang="nl-BE" sz="1400" dirty="0">
                    <a:solidFill>
                      <a:srgbClr val="242E6C"/>
                    </a:solidFill>
                  </a:rPr>
                  <a:t>Analytical Development</a:t>
                </a:r>
              </a:p>
              <a:p>
                <a:pPr marL="90488" indent="-90488">
                  <a:buClr>
                    <a:srgbClr val="242E6C"/>
                  </a:buClr>
                  <a:buFont typeface="Arial" pitchFamily="34" charset="0"/>
                  <a:buChar char="•"/>
                  <a:defRPr/>
                </a:pPr>
                <a:r>
                  <a:rPr lang="nl-BE" sz="1400" dirty="0">
                    <a:solidFill>
                      <a:srgbClr val="242E6C"/>
                    </a:solidFill>
                  </a:rPr>
                  <a:t>Stability Studies</a:t>
                </a:r>
              </a:p>
              <a:p>
                <a:pPr>
                  <a:buClr>
                    <a:srgbClr val="242E6C"/>
                  </a:buClr>
                  <a:buFont typeface="Arial" pitchFamily="34" charset="0"/>
                  <a:buChar char="•"/>
                  <a:defRPr/>
                </a:pPr>
                <a:endParaRPr lang="nl-BE" sz="1400" dirty="0">
                  <a:solidFill>
                    <a:srgbClr val="242E6C"/>
                  </a:solidFill>
                </a:endParaRPr>
              </a:p>
              <a:p>
                <a:pPr marL="90488" indent="-90488">
                  <a:buClr>
                    <a:srgbClr val="242E6C"/>
                  </a:buClr>
                  <a:buFont typeface="Arial" pitchFamily="34" charset="0"/>
                  <a:buChar char="•"/>
                  <a:defRPr/>
                </a:pPr>
                <a:r>
                  <a:rPr lang="nl-BE" sz="1400" dirty="0">
                    <a:solidFill>
                      <a:srgbClr val="242E6C"/>
                    </a:solidFill>
                  </a:rPr>
                  <a:t>GMP Small-scale Manufacturing</a:t>
                </a:r>
              </a:p>
              <a:p>
                <a:pPr marL="90488" indent="-90488">
                  <a:buClr>
                    <a:srgbClr val="242E6C"/>
                  </a:buClr>
                  <a:buFont typeface="Arial" pitchFamily="34" charset="0"/>
                  <a:buChar char="•"/>
                  <a:defRPr/>
                </a:pPr>
                <a:r>
                  <a:rPr lang="nl-BE" sz="1400" dirty="0">
                    <a:solidFill>
                      <a:srgbClr val="242E6C"/>
                    </a:solidFill>
                  </a:rPr>
                  <a:t>Clinical Supply Labelling</a:t>
                </a:r>
              </a:p>
              <a:p>
                <a:pPr marL="90488" indent="-90488">
                  <a:buClr>
                    <a:srgbClr val="242E6C"/>
                  </a:buClr>
                  <a:buFont typeface="Arial" pitchFamily="34" charset="0"/>
                  <a:buChar char="•"/>
                  <a:defRPr/>
                </a:pPr>
                <a:r>
                  <a:rPr lang="nl-BE" sz="1400" dirty="0">
                    <a:solidFill>
                      <a:srgbClr val="242E6C"/>
                    </a:solidFill>
                  </a:rPr>
                  <a:t>EU Import and Release of Clinical Supplies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Analytical Development Services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3"/>
          </p:nvPr>
        </p:nvSpPr>
        <p:spPr>
          <a:xfrm>
            <a:off x="457200" y="2071688"/>
            <a:ext cx="8258175" cy="4054475"/>
          </a:xfrm>
        </p:spPr>
        <p:txBody>
          <a:bodyPr/>
          <a:lstStyle/>
          <a:p>
            <a:r>
              <a:rPr lang="nl-BE" sz="2000">
                <a:solidFill>
                  <a:srgbClr val="242E6C"/>
                </a:solidFill>
                <a:sym typeface="Wingdings" pitchFamily="2" charset="2"/>
              </a:rPr>
              <a:t>HPLC/UPLC/GC method development and optimization</a:t>
            </a:r>
          </a:p>
          <a:p>
            <a:r>
              <a:rPr lang="nl-BE" sz="2000">
                <a:solidFill>
                  <a:srgbClr val="242E6C"/>
                </a:solidFill>
                <a:sym typeface="Wingdings" pitchFamily="2" charset="2"/>
              </a:rPr>
              <a:t>Dissolution method development</a:t>
            </a:r>
          </a:p>
          <a:p>
            <a:r>
              <a:rPr lang="nl-BE" sz="2000">
                <a:solidFill>
                  <a:srgbClr val="242E6C"/>
                </a:solidFill>
                <a:sym typeface="Wingdings" pitchFamily="2" charset="2"/>
              </a:rPr>
              <a:t>API characterization</a:t>
            </a:r>
          </a:p>
          <a:p>
            <a:r>
              <a:rPr lang="nl-BE" sz="2000">
                <a:solidFill>
                  <a:srgbClr val="242E6C"/>
                </a:solidFill>
                <a:sym typeface="Wingdings" pitchFamily="2" charset="2"/>
              </a:rPr>
              <a:t>Identification of degradant products and impurities (LC/MS)</a:t>
            </a:r>
          </a:p>
          <a:p>
            <a:r>
              <a:rPr lang="nl-BE" sz="2000">
                <a:solidFill>
                  <a:srgbClr val="242E6C"/>
                </a:solidFill>
                <a:sym typeface="Wingdings" pitchFamily="2" charset="2"/>
              </a:rPr>
              <a:t>Method validation and transfer activities</a:t>
            </a:r>
          </a:p>
          <a:p>
            <a:r>
              <a:rPr lang="nl-BE" sz="2000">
                <a:solidFill>
                  <a:srgbClr val="242E6C"/>
                </a:solidFill>
                <a:sym typeface="Wingdings" pitchFamily="2" charset="2"/>
              </a:rPr>
              <a:t>Specification setting</a:t>
            </a:r>
          </a:p>
          <a:p>
            <a:r>
              <a:rPr lang="nl-BE" sz="2000">
                <a:solidFill>
                  <a:srgbClr val="242E6C"/>
                </a:solidFill>
                <a:sym typeface="Wingdings" pitchFamily="2" charset="2"/>
              </a:rPr>
              <a:t>Quality control and release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A191918-FBDB-4AC7-B1F7-879923CF8D98}" type="slidenum">
              <a:rPr lang="nl-BE" smtClean="0"/>
              <a:pPr>
                <a:defRPr/>
              </a:pPr>
              <a:t>4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Stability Studies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3"/>
          </p:nvPr>
        </p:nvSpPr>
        <p:spPr>
          <a:xfrm>
            <a:off x="457200" y="2071688"/>
            <a:ext cx="8258175" cy="4054475"/>
          </a:xfrm>
        </p:spPr>
        <p:txBody>
          <a:bodyPr/>
          <a:lstStyle/>
          <a:p>
            <a:r>
              <a:rPr lang="nl-BE" sz="2000">
                <a:solidFill>
                  <a:srgbClr val="242E6C"/>
                </a:solidFill>
                <a:sym typeface="Wingdings" pitchFamily="2" charset="2"/>
              </a:rPr>
              <a:t>ICH stability studies</a:t>
            </a:r>
          </a:p>
          <a:p>
            <a:r>
              <a:rPr lang="nl-BE" sz="2000">
                <a:solidFill>
                  <a:srgbClr val="242E6C"/>
                </a:solidFill>
                <a:sym typeface="Wingdings" pitchFamily="2" charset="2"/>
              </a:rPr>
              <a:t>Accelerated studies (ASAP)</a:t>
            </a:r>
          </a:p>
          <a:p>
            <a:r>
              <a:rPr lang="nl-BE" sz="2000">
                <a:solidFill>
                  <a:srgbClr val="242E6C"/>
                </a:solidFill>
                <a:sym typeface="Wingdings" pitchFamily="2" charset="2"/>
              </a:rPr>
              <a:t>Photostability studies</a:t>
            </a:r>
          </a:p>
          <a:p>
            <a:r>
              <a:rPr lang="nl-BE" sz="2000">
                <a:solidFill>
                  <a:srgbClr val="242E6C"/>
                </a:solidFill>
                <a:sym typeface="Wingdings" pitchFamily="2" charset="2"/>
              </a:rPr>
              <a:t>In-use stability studies</a:t>
            </a:r>
          </a:p>
          <a:p>
            <a:r>
              <a:rPr lang="nl-BE" sz="2000">
                <a:solidFill>
                  <a:srgbClr val="242E6C"/>
                </a:solidFill>
                <a:sym typeface="Wingdings" pitchFamily="2" charset="2"/>
              </a:rPr>
              <a:t>Ongoing stability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5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Current lab situation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3"/>
          </p:nvPr>
        </p:nvSpPr>
        <p:spPr>
          <a:xfrm>
            <a:off x="457200" y="2071688"/>
            <a:ext cx="8258175" cy="4054475"/>
          </a:xfrm>
        </p:spPr>
        <p:txBody>
          <a:bodyPr/>
          <a:lstStyle/>
          <a:p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8 Alliances (equipped with PDA and PDA/RI)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2 </a:t>
            </a:r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UPLC-H (equipped with </a:t>
            </a:r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PDA and PDA/QDa)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1 UPLC (equipped with PDA)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Empower 3.2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Enterprise environment: server – client – laces (nodes)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Laces: useful as data buffer</a:t>
            </a:r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6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Empower as CDMS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3"/>
          </p:nvPr>
        </p:nvSpPr>
        <p:spPr>
          <a:xfrm>
            <a:off x="457200" y="2071688"/>
            <a:ext cx="8258175" cy="4054475"/>
          </a:xfrm>
        </p:spPr>
        <p:txBody>
          <a:bodyPr/>
          <a:lstStyle/>
          <a:p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Instrument control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Data acquisition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Data processing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Data reporting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Archiving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Compliance</a:t>
            </a:r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7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1. CDMS </a:t>
            </a:r>
            <a:r>
              <a:rPr lang="en-US" dirty="0" smtClean="0"/>
              <a:t>–</a:t>
            </a:r>
            <a:r>
              <a:rPr smtClean="0"/>
              <a:t> instrument control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3"/>
          </p:nvPr>
        </p:nvSpPr>
        <p:spPr>
          <a:xfrm>
            <a:off x="457200" y="2071688"/>
            <a:ext cx="8258175" cy="4054475"/>
          </a:xfrm>
        </p:spPr>
        <p:txBody>
          <a:bodyPr/>
          <a:lstStyle/>
          <a:p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Wide range of equipments and detectors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Multi-vendor control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Less training time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General SOP concerning Empower use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Tree structure for each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8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2. CDMS </a:t>
            </a:r>
            <a:r>
              <a:rPr lang="en-US" dirty="0" smtClean="0"/>
              <a:t>–</a:t>
            </a:r>
            <a:r>
              <a:rPr smtClean="0"/>
              <a:t> data acquisition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3"/>
          </p:nvPr>
        </p:nvSpPr>
        <p:spPr>
          <a:xfrm>
            <a:off x="457200" y="2071688"/>
            <a:ext cx="8258175" cy="4054475"/>
          </a:xfrm>
        </p:spPr>
        <p:txBody>
          <a:bodyPr/>
          <a:lstStyle/>
          <a:p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Instrument method ID: unique – usable for equal HPLCs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Injection ID – sample set ID</a:t>
            </a:r>
          </a:p>
          <a:p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Acquity eCord:</a:t>
            </a:r>
            <a:endParaRPr lang="nl-BE" sz="2000" dirty="0">
              <a:solidFill>
                <a:srgbClr val="242E6C"/>
              </a:solidFill>
              <a:sym typeface="Wingdings" pitchFamily="2" charset="2"/>
            </a:endParaRPr>
          </a:p>
          <a:p>
            <a:pPr>
              <a:buNone/>
            </a:pPr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	</a:t>
            </a:r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-  in configuration manager</a:t>
            </a:r>
          </a:p>
          <a:p>
            <a:pPr>
              <a:buNone/>
            </a:pPr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	</a:t>
            </a:r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-  column: care &amp; use and CoA</a:t>
            </a:r>
          </a:p>
          <a:p>
            <a:pPr>
              <a:buNone/>
            </a:pPr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	</a:t>
            </a:r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-  sample set information: max pressure – max temperature</a:t>
            </a:r>
          </a:p>
          <a:p>
            <a:pPr>
              <a:buNone/>
            </a:pPr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	</a:t>
            </a:r>
            <a:r>
              <a:rPr lang="nl-BE" sz="2000" dirty="0" smtClean="0">
                <a:solidFill>
                  <a:srgbClr val="242E6C"/>
                </a:solidFill>
                <a:sym typeface="Wingdings" pitchFamily="2" charset="2"/>
              </a:rPr>
              <a:t>-  injection information:  injection count</a:t>
            </a:r>
          </a:p>
          <a:p>
            <a:pPr>
              <a:buNone/>
            </a:pPr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	</a:t>
            </a:r>
            <a:endParaRPr lang="nl-BE" sz="2000" dirty="0" smtClean="0">
              <a:solidFill>
                <a:srgbClr val="242E6C"/>
              </a:solidFill>
              <a:sym typeface="Wingdings" pitchFamily="2" charset="2"/>
            </a:endParaRPr>
          </a:p>
          <a:p>
            <a:pPr>
              <a:buNone/>
            </a:pPr>
            <a:endParaRPr lang="nl-BE" sz="2000" dirty="0" smtClean="0">
              <a:solidFill>
                <a:srgbClr val="242E6C"/>
              </a:solidFill>
              <a:sym typeface="Wingdings" pitchFamily="2" charset="2"/>
            </a:endParaRPr>
          </a:p>
          <a:p>
            <a:pPr>
              <a:buNone/>
            </a:pPr>
            <a:endParaRPr lang="nl-BE" sz="2000" dirty="0" smtClean="0">
              <a:solidFill>
                <a:srgbClr val="242E6C"/>
              </a:solidFill>
              <a:sym typeface="Wingdings" pitchFamily="2" charset="2"/>
            </a:endParaRPr>
          </a:p>
          <a:p>
            <a:pPr>
              <a:buNone/>
            </a:pPr>
            <a:r>
              <a:rPr lang="nl-BE" sz="2000" dirty="0">
                <a:solidFill>
                  <a:srgbClr val="242E6C"/>
                </a:solidFill>
                <a:sym typeface="Wingdings" pitchFamily="2" charset="2"/>
              </a:rPr>
              <a:t>	</a:t>
            </a:r>
            <a:endParaRPr lang="nl-BE" sz="2000" dirty="0" smtClean="0">
              <a:solidFill>
                <a:srgbClr val="242E6C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12BC0F1-EE7F-4F87-95D6-91A2707C3E1B}" type="slidenum">
              <a:rPr lang="nl-BE" smtClean="0"/>
              <a:pPr>
                <a:defRPr/>
              </a:pPr>
              <a:t>9</a:t>
            </a:fld>
            <a:endParaRPr lang="nl-B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emplate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563</Words>
  <Application>Microsoft Office PowerPoint</Application>
  <PresentationFormat>On-screen Show (4:3)</PresentationFormat>
  <Paragraphs>171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ppt-template_new</vt:lpstr>
      <vt:lpstr>Slide 1</vt:lpstr>
      <vt:lpstr>Company Profile</vt:lpstr>
      <vt:lpstr>Integrated CMC Services</vt:lpstr>
      <vt:lpstr>Analytical Development Services</vt:lpstr>
      <vt:lpstr>Stability Studies</vt:lpstr>
      <vt:lpstr>Current lab situation</vt:lpstr>
      <vt:lpstr>Empower as CDMS</vt:lpstr>
      <vt:lpstr>1. CDMS – instrument control</vt:lpstr>
      <vt:lpstr>2. CDMS – data acquisition</vt:lpstr>
      <vt:lpstr>3. CDMS – data processing</vt:lpstr>
      <vt:lpstr>3. CDMS – data processing</vt:lpstr>
      <vt:lpstr>3. CDMS – data processing</vt:lpstr>
      <vt:lpstr>3. CDMS – data processing</vt:lpstr>
      <vt:lpstr>3. CDMS – data processing</vt:lpstr>
      <vt:lpstr>3. CDMS – data processing</vt:lpstr>
      <vt:lpstr>4. CDMS – data reporting</vt:lpstr>
      <vt:lpstr>4. CDMS – data reporting</vt:lpstr>
      <vt:lpstr>4. CDMS – data reporting</vt:lpstr>
      <vt:lpstr>4. CDMS – data reporting</vt:lpstr>
      <vt:lpstr>5. CDMS - archiving</vt:lpstr>
      <vt:lpstr>6. CDMS - Compliance</vt:lpstr>
      <vt:lpstr>Thank you for your attention</vt:lpstr>
    </vt:vector>
  </TitlesOfParts>
  <Company>pirana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pirana</dc:creator>
  <cp:lastModifiedBy>sandra hillaert</cp:lastModifiedBy>
  <cp:revision>268</cp:revision>
  <cp:lastPrinted>2008-09-22T16:39:42Z</cp:lastPrinted>
  <dcterms:created xsi:type="dcterms:W3CDTF">2008-09-22T16:25:27Z</dcterms:created>
  <dcterms:modified xsi:type="dcterms:W3CDTF">2015-12-03T13:42:59Z</dcterms:modified>
</cp:coreProperties>
</file>