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sldIdLst>
    <p:sldId id="256" r:id="rId2"/>
    <p:sldId id="257" r:id="rId3"/>
    <p:sldId id="258" r:id="rId4"/>
    <p:sldId id="259" r:id="rId5"/>
    <p:sldId id="260" r:id="rId6"/>
    <p:sldId id="263" r:id="rId7"/>
    <p:sldId id="274" r:id="rId8"/>
    <p:sldId id="276" r:id="rId9"/>
    <p:sldId id="278" r:id="rId10"/>
    <p:sldId id="279" r:id="rId11"/>
    <p:sldId id="280" r:id="rId12"/>
    <p:sldId id="265" r:id="rId13"/>
    <p:sldId id="266" r:id="rId14"/>
    <p:sldId id="281" r:id="rId15"/>
    <p:sldId id="269" r:id="rId16"/>
    <p:sldId id="270" r:id="rId17"/>
    <p:sldId id="282" r:id="rId18"/>
    <p:sldId id="271" r:id="rId19"/>
    <p:sldId id="272" r:id="rId20"/>
    <p:sldId id="273" r:id="rId21"/>
    <p:sldId id="262" r:id="rId22"/>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00" autoAdjust="0"/>
  </p:normalViewPr>
  <p:slideViewPr>
    <p:cSldViewPr>
      <p:cViewPr varScale="1">
        <p:scale>
          <a:sx n="66" d="100"/>
          <a:sy n="66" d="100"/>
        </p:scale>
        <p:origin x="-642"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4D59C2-B8B7-442C-A84D-4831C54C98CC}" type="datetimeFigureOut">
              <a:rPr lang="en-US" smtClean="0"/>
              <a:pPr/>
              <a:t>8/26/2013</a:t>
            </a:fld>
            <a:endParaRPr lang="en-US"/>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730699-8DD7-4122-A34E-03E48509F315}" type="slidenum">
              <a:rPr lang="en-US" smtClean="0"/>
              <a:pPr/>
              <a:t>‹nr.›</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US"/>
          </a:p>
        </p:txBody>
      </p:sp>
      <p:sp>
        <p:nvSpPr>
          <p:cNvPr id="4" name="Tijdelijke aanduiding voor dianummer 3"/>
          <p:cNvSpPr>
            <a:spLocks noGrp="1"/>
          </p:cNvSpPr>
          <p:nvPr>
            <p:ph type="sldNum" sz="quarter" idx="10"/>
          </p:nvPr>
        </p:nvSpPr>
        <p:spPr/>
        <p:txBody>
          <a:bodyPr/>
          <a:lstStyle/>
          <a:p>
            <a:fld id="{39730699-8DD7-4122-A34E-03E48509F315}"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100" dirty="0" smtClean="0"/>
              <a:t>De 120 meter lange SS </a:t>
            </a:r>
            <a:r>
              <a:rPr lang="nl-NL" sz="1100" dirty="0" err="1" smtClean="0"/>
              <a:t>Gairsoppa</a:t>
            </a:r>
            <a:r>
              <a:rPr lang="nl-NL" sz="1100" dirty="0" smtClean="0"/>
              <a:t> was onderweg van India naar Engeland en had zo’n 7.000 ton goederen aan boord, waaronder honderden tonnen zilver die voor de Britse oorlogskas bestemd waren. Omdat het schip door het aanhoudende stormweer door zijn kolenvoorraad heen was geraakt, schakelde het over op zeilkracht. Zo werd het een makkelijk doelwit voor de Duitse onderzeeërs.</a:t>
            </a:r>
          </a:p>
          <a:p>
            <a:r>
              <a:rPr lang="nl-NL" sz="1100" dirty="0" smtClean="0"/>
              <a:t>Toen de </a:t>
            </a:r>
            <a:r>
              <a:rPr lang="nl-NL" sz="1100" dirty="0" err="1" smtClean="0"/>
              <a:t>Gairsoppa</a:t>
            </a:r>
            <a:r>
              <a:rPr lang="nl-NL" sz="1100" dirty="0" smtClean="0"/>
              <a:t> op 17 februari 1941 voor Ierland getroffen werd door een torpedo, ontsnapten amper drie van de 85 opvarenden uit het zinkende schip, maar slechts een van hen bereikte dertien dagen later in een reddingsbootje het vasteland. De andere twee bezweken onderweg</a:t>
            </a:r>
            <a:r>
              <a:rPr lang="nl-NL" dirty="0" smtClean="0"/>
              <a:t>. In september 2011 werd het schip ontdekt.</a:t>
            </a:r>
            <a:r>
              <a:rPr lang="nl-NL" baseline="0" dirty="0" smtClean="0"/>
              <a:t> In juli 2013 kon h</a:t>
            </a:r>
            <a:r>
              <a:rPr lang="nl-NL" dirty="0" smtClean="0"/>
              <a:t>et Amerikaanse bergings­bedrijf </a:t>
            </a:r>
            <a:r>
              <a:rPr lang="nl-NL" dirty="0" err="1" smtClean="0"/>
              <a:t>Odyssey</a:t>
            </a:r>
            <a:r>
              <a:rPr lang="nl-NL" dirty="0" smtClean="0"/>
              <a:t> Marine </a:t>
            </a:r>
            <a:r>
              <a:rPr lang="nl-NL" dirty="0" err="1" smtClean="0"/>
              <a:t>Exploration</a:t>
            </a:r>
            <a:r>
              <a:rPr lang="nl-NL" dirty="0" smtClean="0"/>
              <a:t> 61 ton zilver uit het wrak halen. Waarde: 30 miljoen euro.</a:t>
            </a:r>
          </a:p>
          <a:p>
            <a:endParaRPr lang="en-US" dirty="0"/>
          </a:p>
        </p:txBody>
      </p:sp>
      <p:sp>
        <p:nvSpPr>
          <p:cNvPr id="4" name="Tijdelijke aanduiding voor dianummer 3"/>
          <p:cNvSpPr>
            <a:spLocks noGrp="1"/>
          </p:cNvSpPr>
          <p:nvPr>
            <p:ph type="sldNum" sz="quarter" idx="10"/>
          </p:nvPr>
        </p:nvSpPr>
        <p:spPr/>
        <p:txBody>
          <a:bodyPr/>
          <a:lstStyle/>
          <a:p>
            <a:fld id="{39730699-8DD7-4122-A34E-03E48509F315}"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8" name="Titel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nl-NL" smtClean="0"/>
              <a:t>Klik om de stijl te bewerken</a:t>
            </a:r>
            <a:endParaRPr kumimoji="0" lang="en-US"/>
          </a:p>
        </p:txBody>
      </p:sp>
      <p:sp>
        <p:nvSpPr>
          <p:cNvPr id="9" name="Ondertitel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het opmaakprofiel van de modelondertitel te bewerken</a:t>
            </a:r>
            <a:endParaRPr kumimoji="0" lang="en-US"/>
          </a:p>
        </p:txBody>
      </p:sp>
      <p:sp>
        <p:nvSpPr>
          <p:cNvPr id="28" name="Tijdelijke aanduiding voor datum 27"/>
          <p:cNvSpPr>
            <a:spLocks noGrp="1"/>
          </p:cNvSpPr>
          <p:nvPr>
            <p:ph type="dt" sz="half" idx="10"/>
          </p:nvPr>
        </p:nvSpPr>
        <p:spPr>
          <a:xfrm>
            <a:off x="6400800" y="6355080"/>
            <a:ext cx="2286000" cy="365760"/>
          </a:xfrm>
        </p:spPr>
        <p:txBody>
          <a:bodyPr/>
          <a:lstStyle>
            <a:lvl1pPr>
              <a:defRPr sz="1400"/>
            </a:lvl1pPr>
          </a:lstStyle>
          <a:p>
            <a:fld id="{7EA0C395-0C55-41FB-9853-578EE788766A}" type="datetime1">
              <a:rPr lang="nl-BE" smtClean="0"/>
              <a:pPr/>
              <a:t>26/08/2013</a:t>
            </a:fld>
            <a:endParaRPr lang="nl-BE"/>
          </a:p>
        </p:txBody>
      </p:sp>
      <p:sp>
        <p:nvSpPr>
          <p:cNvPr id="17" name="Tijdelijke aanduiding voor voettekst 16"/>
          <p:cNvSpPr>
            <a:spLocks noGrp="1"/>
          </p:cNvSpPr>
          <p:nvPr>
            <p:ph type="ftr" sz="quarter" idx="11"/>
          </p:nvPr>
        </p:nvSpPr>
        <p:spPr>
          <a:xfrm>
            <a:off x="2898648" y="6355080"/>
            <a:ext cx="3474720" cy="365760"/>
          </a:xfrm>
        </p:spPr>
        <p:txBody>
          <a:bodyPr/>
          <a:lstStyle/>
          <a:p>
            <a:r>
              <a:rPr lang="en-US" smtClean="0"/>
              <a:t>Science on Stage - Mechelen </a:t>
            </a:r>
            <a:endParaRPr lang="nl-BE"/>
          </a:p>
        </p:txBody>
      </p:sp>
      <p:sp>
        <p:nvSpPr>
          <p:cNvPr id="29" name="Tijdelijke aanduiding voor dianummer 28"/>
          <p:cNvSpPr>
            <a:spLocks noGrp="1"/>
          </p:cNvSpPr>
          <p:nvPr>
            <p:ph type="sldNum" sz="quarter" idx="12"/>
          </p:nvPr>
        </p:nvSpPr>
        <p:spPr>
          <a:xfrm>
            <a:off x="1216152" y="6355080"/>
            <a:ext cx="1219200" cy="365760"/>
          </a:xfrm>
        </p:spPr>
        <p:txBody>
          <a:bodyPr/>
          <a:lstStyle/>
          <a:p>
            <a:fld id="{5CEAC04D-5F31-4D99-B77F-994787D86F8E}" type="slidenum">
              <a:rPr lang="nl-BE" smtClean="0"/>
              <a:pPr/>
              <a:t>‹nr.›</a:t>
            </a:fld>
            <a:endParaRPr lang="nl-BE"/>
          </a:p>
        </p:txBody>
      </p:sp>
      <p:sp>
        <p:nvSpPr>
          <p:cNvPr id="21" name="Rechthoek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hthoek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hthoek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hthoek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D748AE7B-D1C4-4FE2-A54F-D12ADB0CBB62}" type="datetime1">
              <a:rPr lang="nl-BE" smtClean="0"/>
              <a:pPr/>
              <a:t>26/08/2013</a:t>
            </a:fld>
            <a:endParaRPr lang="nl-BE"/>
          </a:p>
        </p:txBody>
      </p:sp>
      <p:sp>
        <p:nvSpPr>
          <p:cNvPr id="5" name="Tijdelijke aanduiding voor voettekst 4"/>
          <p:cNvSpPr>
            <a:spLocks noGrp="1"/>
          </p:cNvSpPr>
          <p:nvPr>
            <p:ph type="ftr" sz="quarter" idx="11"/>
          </p:nvPr>
        </p:nvSpPr>
        <p:spPr/>
        <p:txBody>
          <a:bodyPr/>
          <a:lstStyle/>
          <a:p>
            <a:r>
              <a:rPr lang="en-US" smtClean="0"/>
              <a:t>Science on Stage - Mechelen </a:t>
            </a:r>
            <a:endParaRPr lang="nl-BE"/>
          </a:p>
        </p:txBody>
      </p:sp>
      <p:sp>
        <p:nvSpPr>
          <p:cNvPr id="6" name="Tijdelijke aanduiding voor dianummer 5"/>
          <p:cNvSpPr>
            <a:spLocks noGrp="1"/>
          </p:cNvSpPr>
          <p:nvPr>
            <p:ph type="sldNum" sz="quarter" idx="12"/>
          </p:nvPr>
        </p:nvSpPr>
        <p:spPr/>
        <p:txBody>
          <a:bodyPr/>
          <a:lstStyle/>
          <a:p>
            <a:fld id="{5CEAC04D-5F31-4D99-B77F-994787D86F8E}" type="slidenum">
              <a:rPr lang="nl-BE" smtClean="0"/>
              <a:pPr/>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5BF3D030-461F-498B-8838-7B93E26809E6}" type="datetime1">
              <a:rPr lang="nl-BE" smtClean="0"/>
              <a:pPr/>
              <a:t>26/08/2013</a:t>
            </a:fld>
            <a:endParaRPr lang="nl-BE"/>
          </a:p>
        </p:txBody>
      </p:sp>
      <p:sp>
        <p:nvSpPr>
          <p:cNvPr id="5" name="Tijdelijke aanduiding voor voettekst 4"/>
          <p:cNvSpPr>
            <a:spLocks noGrp="1"/>
          </p:cNvSpPr>
          <p:nvPr>
            <p:ph type="ftr" sz="quarter" idx="11"/>
          </p:nvPr>
        </p:nvSpPr>
        <p:spPr/>
        <p:txBody>
          <a:bodyPr/>
          <a:lstStyle/>
          <a:p>
            <a:r>
              <a:rPr lang="en-US" smtClean="0"/>
              <a:t>Science on Stage - Mechelen </a:t>
            </a:r>
            <a:endParaRPr lang="nl-BE"/>
          </a:p>
        </p:txBody>
      </p:sp>
      <p:sp>
        <p:nvSpPr>
          <p:cNvPr id="6" name="Tijdelijke aanduiding voor dianummer 5"/>
          <p:cNvSpPr>
            <a:spLocks noGrp="1"/>
          </p:cNvSpPr>
          <p:nvPr>
            <p:ph type="sldNum" sz="quarter" idx="12"/>
          </p:nvPr>
        </p:nvSpPr>
        <p:spPr/>
        <p:txBody>
          <a:bodyPr/>
          <a:lstStyle/>
          <a:p>
            <a:fld id="{5CEAC04D-5F31-4D99-B77F-994787D86F8E}" type="slidenum">
              <a:rPr lang="nl-BE" smtClean="0"/>
              <a:pPr/>
              <a:t>‹nr.›</a:t>
            </a:fld>
            <a:endParaRPr lang="nl-BE"/>
          </a:p>
        </p:txBody>
      </p:sp>
      <p:sp>
        <p:nvSpPr>
          <p:cNvPr id="7" name="Rechte verbindingslijn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Gelijkbenige driehoek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e verbindingslijn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4" name="Tijdelijke aanduiding voor datum 3"/>
          <p:cNvSpPr>
            <a:spLocks noGrp="1"/>
          </p:cNvSpPr>
          <p:nvPr>
            <p:ph type="dt" sz="half" idx="10"/>
          </p:nvPr>
        </p:nvSpPr>
        <p:spPr/>
        <p:txBody>
          <a:bodyPr/>
          <a:lstStyle/>
          <a:p>
            <a:fld id="{05E0F84A-3320-4B6D-A05B-83D587D08DB8}" type="datetime1">
              <a:rPr lang="nl-BE" smtClean="0"/>
              <a:pPr/>
              <a:t>26/08/2013</a:t>
            </a:fld>
            <a:endParaRPr lang="nl-BE"/>
          </a:p>
        </p:txBody>
      </p:sp>
      <p:sp>
        <p:nvSpPr>
          <p:cNvPr id="5" name="Tijdelijke aanduiding voor voettekst 4"/>
          <p:cNvSpPr>
            <a:spLocks noGrp="1"/>
          </p:cNvSpPr>
          <p:nvPr>
            <p:ph type="ftr" sz="quarter" idx="11"/>
          </p:nvPr>
        </p:nvSpPr>
        <p:spPr/>
        <p:txBody>
          <a:bodyPr/>
          <a:lstStyle/>
          <a:p>
            <a:r>
              <a:rPr lang="en-US" smtClean="0"/>
              <a:t>Science on Stage - Mechelen </a:t>
            </a:r>
            <a:endParaRPr lang="nl-BE"/>
          </a:p>
        </p:txBody>
      </p:sp>
      <p:sp>
        <p:nvSpPr>
          <p:cNvPr id="6" name="Tijdelijke aanduiding voor dianummer 5"/>
          <p:cNvSpPr>
            <a:spLocks noGrp="1"/>
          </p:cNvSpPr>
          <p:nvPr>
            <p:ph type="sldNum" sz="quarter" idx="12"/>
          </p:nvPr>
        </p:nvSpPr>
        <p:spPr/>
        <p:txBody>
          <a:bodyPr/>
          <a:lstStyle/>
          <a:p>
            <a:fld id="{5CEAC04D-5F31-4D99-B77F-994787D86F8E}" type="slidenum">
              <a:rPr lang="nl-BE" smtClean="0"/>
              <a:pPr/>
              <a:t>‹nr.›</a:t>
            </a:fld>
            <a:endParaRPr lang="nl-BE"/>
          </a:p>
        </p:txBody>
      </p:sp>
      <p:sp>
        <p:nvSpPr>
          <p:cNvPr id="8" name="Tijdelijke aanduiding voor inhoud 7"/>
          <p:cNvSpPr>
            <a:spLocks noGrp="1"/>
          </p:cNvSpPr>
          <p:nvPr>
            <p:ph sz="quarter" idx="1"/>
          </p:nvPr>
        </p:nvSpPr>
        <p:spPr>
          <a:xfrm>
            <a:off x="457200" y="1219200"/>
            <a:ext cx="8229600" cy="493776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a:xfrm>
            <a:off x="6400800" y="6355080"/>
            <a:ext cx="2286000" cy="365760"/>
          </a:xfrm>
        </p:spPr>
        <p:txBody>
          <a:bodyPr/>
          <a:lstStyle/>
          <a:p>
            <a:fld id="{D1B1E9D8-EDAE-4AA8-80A6-10E093B93B46}" type="datetime1">
              <a:rPr lang="nl-BE" smtClean="0"/>
              <a:pPr/>
              <a:t>26/08/2013</a:t>
            </a:fld>
            <a:endParaRPr lang="nl-BE"/>
          </a:p>
        </p:txBody>
      </p:sp>
      <p:sp>
        <p:nvSpPr>
          <p:cNvPr id="5" name="Tijdelijke aanduiding voor voettekst 4"/>
          <p:cNvSpPr>
            <a:spLocks noGrp="1"/>
          </p:cNvSpPr>
          <p:nvPr>
            <p:ph type="ftr" sz="quarter" idx="11"/>
          </p:nvPr>
        </p:nvSpPr>
        <p:spPr>
          <a:xfrm>
            <a:off x="2898648" y="6355080"/>
            <a:ext cx="3474720" cy="365760"/>
          </a:xfrm>
        </p:spPr>
        <p:txBody>
          <a:bodyPr/>
          <a:lstStyle/>
          <a:p>
            <a:r>
              <a:rPr lang="en-US" smtClean="0"/>
              <a:t>Science on Stage - Mechelen </a:t>
            </a:r>
            <a:endParaRPr lang="nl-BE"/>
          </a:p>
        </p:txBody>
      </p:sp>
      <p:sp>
        <p:nvSpPr>
          <p:cNvPr id="6" name="Tijdelijke aanduiding voor dianummer 5"/>
          <p:cNvSpPr>
            <a:spLocks noGrp="1"/>
          </p:cNvSpPr>
          <p:nvPr>
            <p:ph type="sldNum" sz="quarter" idx="12"/>
          </p:nvPr>
        </p:nvSpPr>
        <p:spPr>
          <a:xfrm>
            <a:off x="1069848" y="6355080"/>
            <a:ext cx="1520952" cy="365760"/>
          </a:xfrm>
        </p:spPr>
        <p:txBody>
          <a:bodyPr/>
          <a:lstStyle/>
          <a:p>
            <a:fld id="{5CEAC04D-5F31-4D99-B77F-994787D86F8E}" type="slidenum">
              <a:rPr lang="nl-BE" smtClean="0"/>
              <a:pPr/>
              <a:t>‹nr.›</a:t>
            </a:fld>
            <a:endParaRPr lang="nl-BE"/>
          </a:p>
        </p:txBody>
      </p:sp>
      <p:sp>
        <p:nvSpPr>
          <p:cNvPr id="7" name="Rechthoek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hoek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914400"/>
          </a:xfrm>
        </p:spPr>
        <p:txBody>
          <a:bodyPr/>
          <a:lstStyle/>
          <a:p>
            <a:r>
              <a:rPr kumimoji="0" lang="nl-NL" smtClean="0"/>
              <a:t>Klik om de stijl te bewerken</a:t>
            </a:r>
            <a:endParaRPr kumimoji="0" lang="en-US"/>
          </a:p>
        </p:txBody>
      </p:sp>
      <p:sp>
        <p:nvSpPr>
          <p:cNvPr id="5" name="Tijdelijke aanduiding voor datum 4"/>
          <p:cNvSpPr>
            <a:spLocks noGrp="1"/>
          </p:cNvSpPr>
          <p:nvPr>
            <p:ph type="dt" sz="half" idx="10"/>
          </p:nvPr>
        </p:nvSpPr>
        <p:spPr/>
        <p:txBody>
          <a:bodyPr/>
          <a:lstStyle/>
          <a:p>
            <a:fld id="{EDCAA94E-A3C8-4D4A-9FDF-23243CDCD1C0}" type="datetime1">
              <a:rPr lang="nl-BE" smtClean="0"/>
              <a:pPr/>
              <a:t>26/08/2013</a:t>
            </a:fld>
            <a:endParaRPr lang="nl-BE"/>
          </a:p>
        </p:txBody>
      </p:sp>
      <p:sp>
        <p:nvSpPr>
          <p:cNvPr id="6" name="Tijdelijke aanduiding voor voettekst 5"/>
          <p:cNvSpPr>
            <a:spLocks noGrp="1"/>
          </p:cNvSpPr>
          <p:nvPr>
            <p:ph type="ftr" sz="quarter" idx="11"/>
          </p:nvPr>
        </p:nvSpPr>
        <p:spPr/>
        <p:txBody>
          <a:bodyPr/>
          <a:lstStyle/>
          <a:p>
            <a:r>
              <a:rPr lang="en-US" smtClean="0"/>
              <a:t>Science on Stage - Mechelen </a:t>
            </a:r>
            <a:endParaRPr lang="nl-BE"/>
          </a:p>
        </p:txBody>
      </p:sp>
      <p:sp>
        <p:nvSpPr>
          <p:cNvPr id="7" name="Tijdelijke aanduiding voor dianummer 6"/>
          <p:cNvSpPr>
            <a:spLocks noGrp="1"/>
          </p:cNvSpPr>
          <p:nvPr>
            <p:ph type="sldNum" sz="quarter" idx="12"/>
          </p:nvPr>
        </p:nvSpPr>
        <p:spPr/>
        <p:txBody>
          <a:bodyPr/>
          <a:lstStyle/>
          <a:p>
            <a:fld id="{5CEAC04D-5F31-4D99-B77F-994787D86F8E}" type="slidenum">
              <a:rPr lang="nl-BE" smtClean="0"/>
              <a:pPr/>
              <a:t>‹nr.›</a:t>
            </a:fld>
            <a:endParaRPr lang="nl-BE"/>
          </a:p>
        </p:txBody>
      </p:sp>
      <p:sp>
        <p:nvSpPr>
          <p:cNvPr id="9" name="Tijdelijke aanduiding voor inhoud 8"/>
          <p:cNvSpPr>
            <a:spLocks noGrp="1"/>
          </p:cNvSpPr>
          <p:nvPr>
            <p:ph sz="quarter" idx="1"/>
          </p:nvPr>
        </p:nvSpPr>
        <p:spPr>
          <a:xfrm>
            <a:off x="457200" y="1219200"/>
            <a:ext cx="4041648" cy="493776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1" name="Tijdelijke aanduiding voor inhoud 10"/>
          <p:cNvSpPr>
            <a:spLocks noGrp="1"/>
          </p:cNvSpPr>
          <p:nvPr>
            <p:ph sz="quarter" idx="2"/>
          </p:nvPr>
        </p:nvSpPr>
        <p:spPr>
          <a:xfrm>
            <a:off x="4632198" y="1216152"/>
            <a:ext cx="4041648" cy="493776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914400"/>
          </a:xfrm>
        </p:spPr>
        <p:txBody>
          <a:bodyPr anchor="ctr"/>
          <a:lstStyle>
            <a:lvl1pPr>
              <a:defRPr/>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7" name="Tijdelijke aanduiding voor datum 6"/>
          <p:cNvSpPr>
            <a:spLocks noGrp="1"/>
          </p:cNvSpPr>
          <p:nvPr>
            <p:ph type="dt" sz="half" idx="10"/>
          </p:nvPr>
        </p:nvSpPr>
        <p:spPr/>
        <p:txBody>
          <a:bodyPr/>
          <a:lstStyle/>
          <a:p>
            <a:fld id="{B1B04E0D-67EB-46C9-A588-0EBD94EF99CA}" type="datetime1">
              <a:rPr lang="nl-BE" smtClean="0"/>
              <a:pPr/>
              <a:t>26/08/2013</a:t>
            </a:fld>
            <a:endParaRPr lang="nl-BE"/>
          </a:p>
        </p:txBody>
      </p:sp>
      <p:sp>
        <p:nvSpPr>
          <p:cNvPr id="8" name="Tijdelijke aanduiding voor voettekst 7"/>
          <p:cNvSpPr>
            <a:spLocks noGrp="1"/>
          </p:cNvSpPr>
          <p:nvPr>
            <p:ph type="ftr" sz="quarter" idx="11"/>
          </p:nvPr>
        </p:nvSpPr>
        <p:spPr/>
        <p:txBody>
          <a:bodyPr/>
          <a:lstStyle/>
          <a:p>
            <a:r>
              <a:rPr lang="en-US" smtClean="0"/>
              <a:t>Science on Stage - Mechelen </a:t>
            </a:r>
            <a:endParaRPr lang="nl-BE"/>
          </a:p>
        </p:txBody>
      </p:sp>
      <p:sp>
        <p:nvSpPr>
          <p:cNvPr id="9" name="Tijdelijke aanduiding voor dianummer 8"/>
          <p:cNvSpPr>
            <a:spLocks noGrp="1"/>
          </p:cNvSpPr>
          <p:nvPr>
            <p:ph type="sldNum" sz="quarter" idx="12"/>
          </p:nvPr>
        </p:nvSpPr>
        <p:spPr/>
        <p:txBody>
          <a:bodyPr/>
          <a:lstStyle/>
          <a:p>
            <a:fld id="{5CEAC04D-5F31-4D99-B77F-994787D86F8E}" type="slidenum">
              <a:rPr lang="nl-BE" smtClean="0"/>
              <a:pPr/>
              <a:t>‹nr.›</a:t>
            </a:fld>
            <a:endParaRPr lang="nl-BE"/>
          </a:p>
        </p:txBody>
      </p:sp>
      <p:sp>
        <p:nvSpPr>
          <p:cNvPr id="11" name="Tijdelijke aanduiding voor inhoud 10"/>
          <p:cNvSpPr>
            <a:spLocks noGrp="1"/>
          </p:cNvSpPr>
          <p:nvPr>
            <p:ph sz="quarter" idx="2"/>
          </p:nvPr>
        </p:nvSpPr>
        <p:spPr>
          <a:xfrm>
            <a:off x="457200" y="2133600"/>
            <a:ext cx="4038600" cy="40386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3" name="Tijdelijke aanduiding voor inhoud 12"/>
          <p:cNvSpPr>
            <a:spLocks noGrp="1"/>
          </p:cNvSpPr>
          <p:nvPr>
            <p:ph sz="quarter" idx="4"/>
          </p:nvPr>
        </p:nvSpPr>
        <p:spPr>
          <a:xfrm>
            <a:off x="4648200" y="2133600"/>
            <a:ext cx="4038600" cy="40386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914400"/>
          </a:xfrm>
        </p:spPr>
        <p:txBody>
          <a:bodyPr/>
          <a:lstStyle/>
          <a:p>
            <a:r>
              <a:rPr kumimoji="0" lang="nl-NL" smtClean="0"/>
              <a:t>Klik om de stijl te bewerken</a:t>
            </a:r>
            <a:endParaRPr kumimoji="0" lang="en-US"/>
          </a:p>
        </p:txBody>
      </p:sp>
      <p:sp>
        <p:nvSpPr>
          <p:cNvPr id="3" name="Tijdelijke aanduiding voor datum 2"/>
          <p:cNvSpPr>
            <a:spLocks noGrp="1"/>
          </p:cNvSpPr>
          <p:nvPr>
            <p:ph type="dt" sz="half" idx="10"/>
          </p:nvPr>
        </p:nvSpPr>
        <p:spPr/>
        <p:txBody>
          <a:bodyPr/>
          <a:lstStyle/>
          <a:p>
            <a:fld id="{98B4758B-B5C2-4ED5-A27B-9C0ADF7121C9}" type="datetime1">
              <a:rPr lang="nl-BE" smtClean="0"/>
              <a:pPr/>
              <a:t>26/08/2013</a:t>
            </a:fld>
            <a:endParaRPr lang="nl-BE"/>
          </a:p>
        </p:txBody>
      </p:sp>
      <p:sp>
        <p:nvSpPr>
          <p:cNvPr id="4" name="Tijdelijke aanduiding voor voettekst 3"/>
          <p:cNvSpPr>
            <a:spLocks noGrp="1"/>
          </p:cNvSpPr>
          <p:nvPr>
            <p:ph type="ftr" sz="quarter" idx="11"/>
          </p:nvPr>
        </p:nvSpPr>
        <p:spPr/>
        <p:txBody>
          <a:bodyPr/>
          <a:lstStyle/>
          <a:p>
            <a:r>
              <a:rPr lang="en-US" smtClean="0"/>
              <a:t>Science on Stage - Mechelen </a:t>
            </a:r>
            <a:endParaRPr lang="nl-BE"/>
          </a:p>
        </p:txBody>
      </p:sp>
      <p:sp>
        <p:nvSpPr>
          <p:cNvPr id="5" name="Tijdelijke aanduiding voor dianummer 4"/>
          <p:cNvSpPr>
            <a:spLocks noGrp="1"/>
          </p:cNvSpPr>
          <p:nvPr>
            <p:ph type="sldNum" sz="quarter" idx="12"/>
          </p:nvPr>
        </p:nvSpPr>
        <p:spPr/>
        <p:txBody>
          <a:bodyPr/>
          <a:lstStyle/>
          <a:p>
            <a:fld id="{5CEAC04D-5F31-4D99-B77F-994787D86F8E}" type="slidenum">
              <a:rPr lang="nl-BE" smtClean="0"/>
              <a:pPr/>
              <a:t>‹nr.›</a:t>
            </a:fld>
            <a:endParaRPr lang="nl-BE"/>
          </a:p>
        </p:txBody>
      </p:sp>
      <p:sp>
        <p:nvSpPr>
          <p:cNvPr id="6" name="Gelijkbenige driehoe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BB9CCF8-E4BF-4C0A-A95C-970188216F1E}" type="datetime1">
              <a:rPr lang="nl-BE" smtClean="0"/>
              <a:pPr/>
              <a:t>26/08/2013</a:t>
            </a:fld>
            <a:endParaRPr lang="nl-BE"/>
          </a:p>
        </p:txBody>
      </p:sp>
      <p:sp>
        <p:nvSpPr>
          <p:cNvPr id="3" name="Tijdelijke aanduiding voor voettekst 2"/>
          <p:cNvSpPr>
            <a:spLocks noGrp="1"/>
          </p:cNvSpPr>
          <p:nvPr>
            <p:ph type="ftr" sz="quarter" idx="11"/>
          </p:nvPr>
        </p:nvSpPr>
        <p:spPr/>
        <p:txBody>
          <a:bodyPr/>
          <a:lstStyle/>
          <a:p>
            <a:r>
              <a:rPr lang="en-US" smtClean="0"/>
              <a:t>Science on Stage - Mechelen </a:t>
            </a:r>
            <a:endParaRPr lang="nl-BE"/>
          </a:p>
        </p:txBody>
      </p:sp>
      <p:sp>
        <p:nvSpPr>
          <p:cNvPr id="4" name="Tijdelijke aanduiding voor dianummer 3"/>
          <p:cNvSpPr>
            <a:spLocks noGrp="1"/>
          </p:cNvSpPr>
          <p:nvPr>
            <p:ph type="sldNum" sz="quarter" idx="12"/>
          </p:nvPr>
        </p:nvSpPr>
        <p:spPr/>
        <p:txBody>
          <a:bodyPr/>
          <a:lstStyle/>
          <a:p>
            <a:fld id="{5CEAC04D-5F31-4D99-B77F-994787D86F8E}" type="slidenum">
              <a:rPr lang="nl-BE" smtClean="0"/>
              <a:pPr/>
              <a:t>‹nr.›</a:t>
            </a:fld>
            <a:endParaRPr lang="nl-BE"/>
          </a:p>
        </p:txBody>
      </p:sp>
      <p:sp>
        <p:nvSpPr>
          <p:cNvPr id="5" name="Rechte verbindingslijn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Gelijkbenige driehoe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5" name="Tijdelijke aanduiding voor datum 4"/>
          <p:cNvSpPr>
            <a:spLocks noGrp="1"/>
          </p:cNvSpPr>
          <p:nvPr>
            <p:ph type="dt" sz="half" idx="10"/>
          </p:nvPr>
        </p:nvSpPr>
        <p:spPr/>
        <p:txBody>
          <a:bodyPr/>
          <a:lstStyle/>
          <a:p>
            <a:fld id="{3A45C480-DB0B-48FC-9DF8-22EC14F73C3B}" type="datetime1">
              <a:rPr lang="nl-BE" smtClean="0"/>
              <a:pPr/>
              <a:t>26/08/2013</a:t>
            </a:fld>
            <a:endParaRPr lang="nl-BE"/>
          </a:p>
        </p:txBody>
      </p:sp>
      <p:sp>
        <p:nvSpPr>
          <p:cNvPr id="6" name="Tijdelijke aanduiding voor voettekst 5"/>
          <p:cNvSpPr>
            <a:spLocks noGrp="1"/>
          </p:cNvSpPr>
          <p:nvPr>
            <p:ph type="ftr" sz="quarter" idx="11"/>
          </p:nvPr>
        </p:nvSpPr>
        <p:spPr/>
        <p:txBody>
          <a:bodyPr/>
          <a:lstStyle/>
          <a:p>
            <a:r>
              <a:rPr lang="en-US" smtClean="0"/>
              <a:t>Science on Stage - Mechelen </a:t>
            </a:r>
            <a:endParaRPr lang="nl-BE"/>
          </a:p>
        </p:txBody>
      </p:sp>
      <p:sp>
        <p:nvSpPr>
          <p:cNvPr id="7" name="Tijdelijke aanduiding voor dianummer 6"/>
          <p:cNvSpPr>
            <a:spLocks noGrp="1"/>
          </p:cNvSpPr>
          <p:nvPr>
            <p:ph type="sldNum" sz="quarter" idx="12"/>
          </p:nvPr>
        </p:nvSpPr>
        <p:spPr/>
        <p:txBody>
          <a:bodyPr/>
          <a:lstStyle/>
          <a:p>
            <a:fld id="{5CEAC04D-5F31-4D99-B77F-994787D86F8E}" type="slidenum">
              <a:rPr lang="nl-BE" smtClean="0"/>
              <a:pPr/>
              <a:t>‹nr.›</a:t>
            </a:fld>
            <a:endParaRPr lang="nl-BE"/>
          </a:p>
        </p:txBody>
      </p:sp>
      <p:sp>
        <p:nvSpPr>
          <p:cNvPr id="8" name="Rechte verbindingslijn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Rechte verbindingslijn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Gelijkbenige driehoe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Tijdelijke aanduiding voor inhoud 11"/>
          <p:cNvSpPr>
            <a:spLocks noGrp="1"/>
          </p:cNvSpPr>
          <p:nvPr>
            <p:ph sz="quarter" idx="1"/>
          </p:nvPr>
        </p:nvSpPr>
        <p:spPr>
          <a:xfrm>
            <a:off x="304800" y="304800"/>
            <a:ext cx="5715000" cy="5715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nl-NL" smtClean="0"/>
              <a:t>Klik om de stijl te bewerken</a:t>
            </a:r>
            <a:endParaRPr kumimoji="0" lang="en-US"/>
          </a:p>
        </p:txBody>
      </p:sp>
      <p:sp>
        <p:nvSpPr>
          <p:cNvPr id="3" name="Tijdelijke aanduiding voor afbeelding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nl-NL" smtClean="0"/>
              <a:t>Klik op het pictogram als u een afbeelding wilt toevoegen</a:t>
            </a:r>
            <a:endParaRPr kumimoji="0" lang="en-US" dirty="0"/>
          </a:p>
        </p:txBody>
      </p:sp>
      <p:sp>
        <p:nvSpPr>
          <p:cNvPr id="4" name="Tijdelijke aanduiding voor tekst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
        <p:nvSpPr>
          <p:cNvPr id="5" name="Tijdelijke aanduiding voor datum 4"/>
          <p:cNvSpPr>
            <a:spLocks noGrp="1"/>
          </p:cNvSpPr>
          <p:nvPr>
            <p:ph type="dt" sz="half" idx="10"/>
          </p:nvPr>
        </p:nvSpPr>
        <p:spPr/>
        <p:txBody>
          <a:bodyPr/>
          <a:lstStyle/>
          <a:p>
            <a:fld id="{2B03F1E7-9CF8-4E2D-BE4B-443F5FC8489D}" type="datetime1">
              <a:rPr lang="nl-BE" smtClean="0"/>
              <a:pPr/>
              <a:t>26/08/2013</a:t>
            </a:fld>
            <a:endParaRPr lang="nl-BE"/>
          </a:p>
        </p:txBody>
      </p:sp>
      <p:sp>
        <p:nvSpPr>
          <p:cNvPr id="6" name="Tijdelijke aanduiding voor voettekst 5"/>
          <p:cNvSpPr>
            <a:spLocks noGrp="1"/>
          </p:cNvSpPr>
          <p:nvPr>
            <p:ph type="ftr" sz="quarter" idx="11"/>
          </p:nvPr>
        </p:nvSpPr>
        <p:spPr/>
        <p:txBody>
          <a:bodyPr/>
          <a:lstStyle/>
          <a:p>
            <a:r>
              <a:rPr lang="en-US" smtClean="0"/>
              <a:t>Science on Stage - Mechelen </a:t>
            </a:r>
            <a:endParaRPr lang="nl-BE"/>
          </a:p>
        </p:txBody>
      </p:sp>
      <p:sp>
        <p:nvSpPr>
          <p:cNvPr id="7" name="Tijdelijke aanduiding voor dianummer 6"/>
          <p:cNvSpPr>
            <a:spLocks noGrp="1"/>
          </p:cNvSpPr>
          <p:nvPr>
            <p:ph type="sldNum" sz="quarter" idx="12"/>
          </p:nvPr>
        </p:nvSpPr>
        <p:spPr/>
        <p:txBody>
          <a:bodyPr/>
          <a:lstStyle/>
          <a:p>
            <a:fld id="{5CEAC04D-5F31-4D99-B77F-994787D86F8E}" type="slidenum">
              <a:rPr lang="nl-BE" smtClean="0"/>
              <a:pPr/>
              <a:t>‹nr.›</a:t>
            </a:fld>
            <a:endParaRPr lang="nl-BE"/>
          </a:p>
        </p:txBody>
      </p:sp>
      <p:sp>
        <p:nvSpPr>
          <p:cNvPr id="8" name="Rechte verbindingslijn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Gelijkbenige driehoe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hoek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jdelijke aanduiding voor titel 21"/>
          <p:cNvSpPr>
            <a:spLocks noGrp="1"/>
          </p:cNvSpPr>
          <p:nvPr>
            <p:ph type="title"/>
          </p:nvPr>
        </p:nvSpPr>
        <p:spPr>
          <a:xfrm>
            <a:off x="457200" y="152400"/>
            <a:ext cx="8229600" cy="990600"/>
          </a:xfrm>
          <a:prstGeom prst="rect">
            <a:avLst/>
          </a:prstGeom>
        </p:spPr>
        <p:txBody>
          <a:bodyPr vert="horz" anchor="b" anchorCtr="0">
            <a:normAutofit/>
          </a:bodyPr>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4" name="Tijdelijke aanduiding voor datum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332523A2-6426-4093-9A52-9E7A4BE8C93E}" type="datetime1">
              <a:rPr lang="nl-BE" smtClean="0"/>
              <a:pPr/>
              <a:t>26/08/2013</a:t>
            </a:fld>
            <a:endParaRPr lang="nl-BE"/>
          </a:p>
        </p:txBody>
      </p:sp>
      <p:sp>
        <p:nvSpPr>
          <p:cNvPr id="3" name="Tijdelijke aanduiding voor voettekst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en-US" smtClean="0"/>
              <a:t>Science on Stage - Mechelen </a:t>
            </a:r>
            <a:endParaRPr lang="nl-BE"/>
          </a:p>
        </p:txBody>
      </p:sp>
      <p:sp>
        <p:nvSpPr>
          <p:cNvPr id="23" name="Tijdelijke aanduiding voor dianumm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5CEAC04D-5F31-4D99-B77F-994787D86F8E}" type="slidenum">
              <a:rPr lang="nl-BE" smtClean="0"/>
              <a:pPr/>
              <a:t>‹nr.›</a:t>
            </a:fld>
            <a:endParaRPr lang="nl-BE"/>
          </a:p>
        </p:txBody>
      </p:sp>
      <p:sp>
        <p:nvSpPr>
          <p:cNvPr id="28" name="Rechte verbindingslijn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Rechte verbindingslijn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Gelijkbenige driehoek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hyperlink" Target="http://www.google.be/url?sa=i&amp;rct=j&amp;q=&amp;esrc=s&amp;frm=1&amp;source=images&amp;cd=&amp;cad=rja&amp;docid=eQ5BGUo-u-TIzM&amp;tbnid=CSjDjlggCyCYpM:&amp;ved=0CAUQjRw&amp;url=http://www.kh-metals.nl/oude-metalen/oud-koper-prijs&amp;ei=Ky8bUtmLGuql0wX4qIDIBA&amp;bvm=bv.51156542,d.d2k&amp;psig=AFQjCNE4ApJpnnsjFVA23I6q8m7FN6tH4g&amp;ust=1377599635858318" TargetMode="External"/><Relationship Id="rId12" Type="http://schemas.openxmlformats.org/officeDocument/2006/relationships/image" Target="../media/image7.jpeg"/><Relationship Id="rId2" Type="http://schemas.openxmlformats.org/officeDocument/2006/relationships/hyperlink" Target="http://www.google.be/url?sa=i&amp;source=images&amp;cd=&amp;cad=rja&amp;docid=9fw0CJ4PtXDriM&amp;tbnid=Tj8x4KeVov17tM:&amp;ved=0CAUQjRw&amp;url=https://ssftrac.ugent.be/strangecalc/&amp;ei=YCkaUoXWJOaw0wXjoYH4BQ&amp;psig=AFQjCNFfCi9SzZMmawe6AwxvUjheNZcPlg&amp;ust=1377532630866881" TargetMode="Externa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hyperlink" Target="http://www.google.be/url?sa=i&amp;rct=j&amp;q=&amp;esrc=s&amp;frm=1&amp;source=images&amp;cd=&amp;cad=rja&amp;docid=nImMTxYKtSKy7M&amp;tbnid=7bwH9Kk4oe_jnM:&amp;ved=0CAUQjRw&amp;url=http://aardling.com/zwakke-dollar-duwt-goud-en-zilver-naar-recordprijs/&amp;ei=0S8bUuSsM4a00QWjsYCICg&amp;bvm=bv.51156542,d.d2k&amp;psig=AFQjCNHx5T4ahyh_EJ6n7RQly_jNHzH49w&amp;ust=1377599823156232" TargetMode="External"/><Relationship Id="rId5" Type="http://schemas.openxmlformats.org/officeDocument/2006/relationships/hyperlink" Target="http://www.google.be/url?sa=i&amp;rct=j&amp;q=&amp;esrc=s&amp;frm=1&amp;source=images&amp;cd=&amp;cad=rja&amp;docid=WEetyv_WK1YgDM&amp;tbnid=aN2H8ieOXWiUyM:&amp;ved=0CAUQjRw&amp;url=http://www.dille-kamille.nl/nl/shop/c/901/a/4623/teil-zink&amp;ei=fFUOUtS8DrLB0gXv-4CQBA&amp;psig=AFQjCNHpT-X-s1RqqxvbwG2FrsnwJNT8zg&amp;ust=1376757488186378" TargetMode="External"/><Relationship Id="rId10" Type="http://schemas.openxmlformats.org/officeDocument/2006/relationships/image" Target="../media/image6.jpeg"/><Relationship Id="rId4" Type="http://schemas.openxmlformats.org/officeDocument/2006/relationships/image" Target="../media/image3.png"/><Relationship Id="rId9" Type="http://schemas.openxmlformats.org/officeDocument/2006/relationships/hyperlink" Target="http://www.google.be/url?sa=i&amp;rct=j&amp;q=&amp;esrc=s&amp;frm=1&amp;source=images&amp;cd=&amp;cad=rja&amp;docid=VfSWT_YhyTv9oM&amp;tbnid=ceM2PZJzUO2EQM:&amp;ved=0CAUQjRw&amp;url=http://dehardloper.blogspot.com/2009_10_01_archive.html&amp;ei=gy8bUvvLBMKl0AX-0IH4BA&amp;bvm=bv.51156542,d.d2k&amp;psig=AFQjCNF3BIqkXd5G90rv3yYushXV6mbC6A&amp;ust=1377599719443152"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be/url?sa=i&amp;source=images&amp;cd=&amp;cad=rja&amp;docid=9fw0CJ4PtXDriM&amp;tbnid=Tj8x4KeVov17tM:&amp;ved=0CAUQjRw&amp;url=https://ssftrac.ugent.be/strangecalc/&amp;ei=YCkaUoXWJOaw0wXjoYH4BQ&amp;psig=AFQjCNFfCi9SzZMmawe6AwxvUjheNZcPlg&amp;ust=137753263086688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be/url?sa=i&amp;source=images&amp;cd=&amp;cad=rja&amp;docid=9fw0CJ4PtXDriM&amp;tbnid=Tj8x4KeVov17tM:&amp;ved=0CAUQjRw&amp;url=https://ssftrac.ugent.be/strangecalc/&amp;ei=YCkaUoXWJOaw0wXjoYH4BQ&amp;psig=AFQjCNFfCi9SzZMmawe6AwxvUjheNZcPlg&amp;ust=137753263086688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www.google.be/url?sa=i&amp;source=images&amp;cd=&amp;cad=rja&amp;docid=9fw0CJ4PtXDriM&amp;tbnid=Tj8x4KeVov17tM:&amp;ved=0CAUQjRw&amp;url=https://ssftrac.ugent.be/strangecalc/&amp;ei=YCkaUoXWJOaw0wXjoYH4BQ&amp;psig=AFQjCNFfCi9SzZMmawe6AwxvUjheNZcPlg&amp;ust=137753263086688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be/url?sa=i&amp;source=images&amp;cd=&amp;cad=rja&amp;docid=9fw0CJ4PtXDriM&amp;tbnid=Tj8x4KeVov17tM:&amp;ved=0CAUQjRw&amp;url=https://ssftrac.ugent.be/strangecalc/&amp;ei=YCkaUoXWJOaw0wXjoYH4BQ&amp;psig=AFQjCNFfCi9SzZMmawe6AwxvUjheNZcPlg&amp;ust=137753263086688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4.jpeg"/><Relationship Id="rId7" Type="http://schemas.openxmlformats.org/officeDocument/2006/relationships/image" Target="../media/image15.jpeg"/><Relationship Id="rId2" Type="http://schemas.openxmlformats.org/officeDocument/2006/relationships/hyperlink" Target="http://www.google.be/url?sa=i&amp;rct=j&amp;q=&amp;esrc=s&amp;frm=1&amp;source=images&amp;cd=&amp;cad=rja&amp;docid=WEetyv_WK1YgDM&amp;tbnid=aN2H8ieOXWiUyM:&amp;ved=0CAUQjRw&amp;url=http://www.dille-kamille.nl/nl/shop/c/901/a/4623/teil-zink&amp;ei=fFUOUtS8DrLB0gXv-4CQBA&amp;psig=AFQjCNHpT-X-s1RqqxvbwG2FrsnwJNT8zg&amp;ust=1376757488186378" TargetMode="External"/><Relationship Id="rId1" Type="http://schemas.openxmlformats.org/officeDocument/2006/relationships/slideLayout" Target="../slideLayouts/slideLayout6.xml"/><Relationship Id="rId6" Type="http://schemas.openxmlformats.org/officeDocument/2006/relationships/hyperlink" Target="http://www.google.be/url?sa=i&amp;rct=j&amp;q=&amp;esrc=s&amp;frm=1&amp;source=images&amp;cd=&amp;cad=rja&amp;docid=fH4B7jCgLfxhzM&amp;tbnid=2QySV9ZueJ_kqM:&amp;ved=0CAUQjRw&amp;url=http://www.joostdevree.nl/shtmls/dakvormen.shtml&amp;ei=QGQXUsGkLKSY0QWEqoHoDQ&amp;bvm=bv.51156542,d.d2k&amp;psig=AFQjCNFTGfMtzTMMIYXnYu0l-ctq3LhlFg&amp;ust=1377351099321075" TargetMode="External"/><Relationship Id="rId5" Type="http://schemas.openxmlformats.org/officeDocument/2006/relationships/image" Target="../media/image14.jpeg"/><Relationship Id="rId10" Type="http://schemas.openxmlformats.org/officeDocument/2006/relationships/image" Target="../media/image2.jpeg"/><Relationship Id="rId4" Type="http://schemas.openxmlformats.org/officeDocument/2006/relationships/hyperlink" Target="http://www.google.be/url?sa=i&amp;rct=j&amp;q=&amp;esrc=s&amp;frm=1&amp;source=images&amp;cd=&amp;cad=rja&amp;docid=FrmIPluVymUOdM&amp;tbnid=L4yN_71oFnAIaM:&amp;ved=0CAUQjRw&amp;url=http://www.groen-land.be/nl/justdecor-categorie/rekwisieten/italiaans-decor/teil-zink/&amp;ei=oVUOUsfYKsi80QXe9IGYAQ&amp;psig=AFQjCNHpT-X-s1RqqxvbwG2FrsnwJNT8zg&amp;ust=1376757488186378" TargetMode="External"/><Relationship Id="rId9" Type="http://schemas.openxmlformats.org/officeDocument/2006/relationships/hyperlink" Target="http://www.google.be/url?sa=i&amp;source=images&amp;cd=&amp;cad=rja&amp;docid=9fw0CJ4PtXDriM&amp;tbnid=Tj8x4KeVov17tM:&amp;ved=0CAUQjRw&amp;url=https://ssftrac.ugent.be/strangecalc/&amp;ei=YCkaUoXWJOaw0wXjoYH4BQ&amp;psig=AFQjCNFfCi9SzZMmawe6AwxvUjheNZcPlg&amp;ust=137753263086688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be/url?sa=i&amp;source=images&amp;cd=&amp;cad=rja&amp;docid=9fw0CJ4PtXDriM&amp;tbnid=Tj8x4KeVov17tM:&amp;ved=0CAUQjRw&amp;url=https://ssftrac.ugent.be/strangecalc/&amp;ei=YCkaUoXWJOaw0wXjoYH4BQ&amp;psig=AFQjCNFfCi9SzZMmawe6AwxvUjheNZcPlg&amp;ust=137753263086688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http://www.google.be/url?sa=i&amp;source=images&amp;cd=&amp;cad=rja&amp;docid=9fw0CJ4PtXDriM&amp;tbnid=Tj8x4KeVov17tM:&amp;ved=0CAUQjRw&amp;url=https://ssftrac.ugent.be/strangecalc/&amp;ei=YCkaUoXWJOaw0wXjoYH4BQ&amp;psig=AFQjCNFfCi9SzZMmawe6AwxvUjheNZcPlg&amp;ust=1377532630866881"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be/url?sa=i&amp;source=images&amp;cd=&amp;cad=rja&amp;docid=9fw0CJ4PtXDriM&amp;tbnid=Tj8x4KeVov17tM:&amp;ved=0CAUQjRw&amp;url=https://ssftrac.ugent.be/strangecalc/&amp;ei=YCkaUoXWJOaw0wXjoYH4BQ&amp;psig=AFQjCNFfCi9SzZMmawe6AwxvUjheNZcPlg&amp;ust=137753263086688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be/url?sa=i&amp;source=images&amp;cd=&amp;cad=rja&amp;docid=9fw0CJ4PtXDriM&amp;tbnid=Tj8x4KeVov17tM:&amp;ved=0CAUQjRw&amp;url=https://ssftrac.ugent.be/strangecalc/&amp;ei=YCkaUoXWJOaw0wXjoYH4BQ&amp;psig=AFQjCNFfCi9SzZMmawe6AwxvUjheNZcPlg&amp;ust=137753263086688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be/url?sa=i&amp;source=images&amp;cd=&amp;cad=rja&amp;docid=9fw0CJ4PtXDriM&amp;tbnid=Tj8x4KeVov17tM:&amp;ved=0CAUQjRw&amp;url=https://ssftrac.ugent.be/strangecalc/&amp;ei=YCkaUoXWJOaw0wXjoYH4BQ&amp;psig=AFQjCNFfCi9SzZMmawe6AwxvUjheNZcPlg&amp;ust=137753263086688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hyperlink" Target="http://www.google.be/url?sa=i&amp;source=images&amp;cd=&amp;cad=rja&amp;docid=9fw0CJ4PtXDriM&amp;tbnid=Tj8x4KeVov17tM:&amp;ved=0CAUQjRw&amp;url=https://ssftrac.ugent.be/strangecalc/&amp;ei=YCkaUoXWJOaw0wXjoYH4BQ&amp;psig=AFQjCNFfCi9SzZMmawe6AwxvUjheNZcPlg&amp;ust=1377532630866881" TargetMode="Externa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be/url?sa=i&amp;source=images&amp;cd=&amp;cad=rja&amp;docid=9fw0CJ4PtXDriM&amp;tbnid=Tj8x4KeVov17tM:&amp;ved=0CAUQjRw&amp;url=https://ssftrac.ugent.be/strangecalc/&amp;ei=YCkaUoXWJOaw0wXjoYH4BQ&amp;psig=AFQjCNFfCi9SzZMmawe6AwxvUjheNZcPlg&amp;ust=1377532630866881" TargetMode="Externa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www.google.be/url?sa=i&amp;rct=j&amp;q=&amp;esrc=s&amp;frm=1&amp;source=images&amp;cd=&amp;cad=rja&amp;docid=16DF1is5oumapM&amp;tbnid=_xFNT6jh1jXNiM:&amp;ved=0CAUQjRw&amp;url=http%3A%2F%2Fartfulana.com%2Fkijken-hoe-het-groeit-brons%2F&amp;ei=7UkbUtzHFvGT0QWH4IDwAg&amp;bvm=bv.51156542,d.d2k&amp;psig=AFQjCNFsmgPsP7EYeAgZOQeYjORt00w8tg&amp;ust=1377606504632900" TargetMode="Externa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be/url?sa=i&amp;source=images&amp;cd=&amp;cad=rja&amp;docid=9fw0CJ4PtXDriM&amp;tbnid=Tj8x4KeVov17tM:&amp;ved=0CAUQjRw&amp;url=https://ssftrac.ugent.be/strangecalc/&amp;ei=YCkaUoXWJOaw0wXjoYH4BQ&amp;psig=AFQjCNFfCi9SzZMmawe6AwxvUjheNZcPlg&amp;ust=137753263086688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be/url?sa=i&amp;source=images&amp;cd=&amp;cad=rja&amp;docid=9fw0CJ4PtXDriM&amp;tbnid=Tj8x4KeVov17tM:&amp;ved=0CAUQjRw&amp;url=https://ssftrac.ugent.be/strangecalc/&amp;ei=YCkaUoXWJOaw0wXjoYH4BQ&amp;psig=AFQjCNFfCi9SzZMmawe6AwxvUjheNZcPlg&amp;ust=137753263086688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www.google.be/url?sa=i&amp;source=images&amp;cd=&amp;cad=rja&amp;docid=9fw0CJ4PtXDriM&amp;tbnid=Tj8x4KeVov17tM:&amp;ved=0CAUQjRw&amp;url=https://ssftrac.ugent.be/strangecalc/&amp;ei=YCkaUoXWJOaw0wXjoYH4BQ&amp;psig=AFQjCNFfCi9SzZMmawe6AwxvUjheNZcPlg&amp;ust=1377532630866881" TargetMode="External"/><Relationship Id="rId3" Type="http://schemas.openxmlformats.org/officeDocument/2006/relationships/hyperlink" Target="http://www.nytimes.com/video/2011/09/25/science/100000001073683/the-ss-gairsoppa.html" TargetMode="External"/><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google.be/url?sa=i&amp;rct=j&amp;q=&amp;esrc=s&amp;frm=1&amp;source=images&amp;cd=&amp;cad=rja&amp;docid=jAuxKHRX8vG6hM&amp;tbnid=7ZYKUgM7ncp4NM:&amp;ved=0CAUQjRw&amp;url=http://www.moorsmagazine.com/fotos/roestboot.html&amp;ei=OysaUoeHEe-p0AX4lICYAQ&amp;bvm=bv.51156542,d.d2k&amp;psig=AFQjCNHDzqHhAYiH7Lja-ruttdpUiQ7gkg&amp;ust=1377533101847127" TargetMode="External"/><Relationship Id="rId5" Type="http://schemas.openxmlformats.org/officeDocument/2006/relationships/image" Target="../media/image3.png"/><Relationship Id="rId4" Type="http://schemas.openxmlformats.org/officeDocument/2006/relationships/image" Target="../media/image8.png"/><Relationship Id="rId9"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be/url?sa=i&amp;source=images&amp;cd=&amp;cad=rja&amp;docid=9fw0CJ4PtXDriM&amp;tbnid=Tj8x4KeVov17tM:&amp;ved=0CAUQjRw&amp;url=https://ssftrac.ugent.be/strangecalc/&amp;ei=YCkaUoXWJOaw0wXjoYH4BQ&amp;psig=AFQjCNFfCi9SzZMmawe6AwxvUjheNZcPlg&amp;ust=1377532630866881"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www.google.be/url?sa=i&amp;source=images&amp;cd=&amp;cad=rja&amp;docid=9fw0CJ4PtXDriM&amp;tbnid=Tj8x4KeVov17tM:&amp;ved=0CAUQjRw&amp;url=https://ssftrac.ugent.be/strangecalc/&amp;ei=YCkaUoXWJOaw0wXjoYH4BQ&amp;psig=AFQjCNFfCi9SzZMmawe6AwxvUjheNZcPlg&amp;ust=137753263086688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be/url?sa=i&amp;source=images&amp;cd=&amp;cad=rja&amp;docid=9fw0CJ4PtXDriM&amp;tbnid=Tj8x4KeVov17tM:&amp;ved=0CAUQjRw&amp;url=https://ssftrac.ugent.be/strangecalc/&amp;ei=YCkaUoXWJOaw0wXjoYH4BQ&amp;psig=AFQjCNFfCi9SzZMmawe6AwxvUjheNZcPlg&amp;ust=137753263086688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be/url?sa=i&amp;source=images&amp;cd=&amp;cad=rja&amp;docid=9fw0CJ4PtXDriM&amp;tbnid=Tj8x4KeVov17tM:&amp;ved=0CAUQjRw&amp;url=https://ssftrac.ugent.be/strangecalc/&amp;ei=YCkaUoXWJOaw0wXjoYH4BQ&amp;psig=AFQjCNFfCi9SzZMmawe6AwxvUjheNZcPlg&amp;ust=137753263086688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dirty="0" smtClean="0"/>
              <a:t>De verdringingsreeks van de </a:t>
            </a:r>
            <a:r>
              <a:rPr lang="nl-NL" dirty="0" smtClean="0">
                <a:solidFill>
                  <a:schemeClr val="tx2">
                    <a:lumMod val="75000"/>
                  </a:schemeClr>
                </a:solidFill>
              </a:rPr>
              <a:t>metalen(2</a:t>
            </a:r>
            <a:r>
              <a:rPr lang="nl-NL" baseline="30000" dirty="0" smtClean="0">
                <a:solidFill>
                  <a:schemeClr val="tx2">
                    <a:lumMod val="75000"/>
                  </a:schemeClr>
                </a:solidFill>
              </a:rPr>
              <a:t>de</a:t>
            </a:r>
            <a:r>
              <a:rPr lang="nl-NL" dirty="0" smtClean="0">
                <a:solidFill>
                  <a:schemeClr val="tx2">
                    <a:lumMod val="75000"/>
                  </a:schemeClr>
                </a:solidFill>
              </a:rPr>
              <a:t> graad)</a:t>
            </a:r>
            <a:endParaRPr lang="nl-BE" dirty="0">
              <a:solidFill>
                <a:schemeClr val="tx2">
                  <a:lumMod val="75000"/>
                </a:schemeClr>
              </a:solidFill>
            </a:endParaRPr>
          </a:p>
        </p:txBody>
      </p:sp>
      <p:sp>
        <p:nvSpPr>
          <p:cNvPr id="3" name="Ondertitel 2"/>
          <p:cNvSpPr>
            <a:spLocks noGrp="1"/>
          </p:cNvSpPr>
          <p:nvPr>
            <p:ph type="subTitle" idx="1"/>
          </p:nvPr>
        </p:nvSpPr>
        <p:spPr/>
        <p:txBody>
          <a:bodyPr>
            <a:normAutofit fontScale="70000" lnSpcReduction="20000"/>
          </a:bodyPr>
          <a:lstStyle/>
          <a:p>
            <a:r>
              <a:rPr lang="nl-NL" dirty="0" smtClean="0"/>
              <a:t>J. Van </a:t>
            </a:r>
            <a:r>
              <a:rPr lang="nl-NL" dirty="0" err="1" smtClean="0"/>
              <a:t>paemel</a:t>
            </a:r>
            <a:endParaRPr lang="nl-NL" dirty="0" smtClean="0"/>
          </a:p>
          <a:p>
            <a:r>
              <a:rPr lang="nl-NL" dirty="0" smtClean="0"/>
              <a:t>K. Strubbe</a:t>
            </a:r>
            <a:endParaRPr lang="nl-BE" dirty="0"/>
          </a:p>
        </p:txBody>
      </p:sp>
      <p:pic>
        <p:nvPicPr>
          <p:cNvPr id="22530" name="Picture 2" descr="http://t3.gstatic.com/images?q=tbn:ANd9GcRNCWQXVcp-M_mw_x3zrc90Us5Au91UvP-VeEGIBoDyeJuDiCgM">
            <a:hlinkClick r:id="rId2"/>
          </p:cNvPr>
          <p:cNvPicPr>
            <a:picLocks noChangeAspect="1" noChangeArrowheads="1"/>
          </p:cNvPicPr>
          <p:nvPr/>
        </p:nvPicPr>
        <p:blipFill>
          <a:blip r:embed="rId3" cstate="print"/>
          <a:srcRect/>
          <a:stretch>
            <a:fillRect/>
          </a:stretch>
        </p:blipFill>
        <p:spPr bwMode="auto">
          <a:xfrm>
            <a:off x="214282" y="214290"/>
            <a:ext cx="8715404" cy="1005185"/>
          </a:xfrm>
          <a:prstGeom prst="rect">
            <a:avLst/>
          </a:prstGeom>
          <a:noFill/>
        </p:spPr>
      </p:pic>
      <p:pic>
        <p:nvPicPr>
          <p:cNvPr id="5" name="Picture 3"/>
          <p:cNvPicPr>
            <a:picLocks noChangeAspect="1" noChangeArrowheads="1"/>
          </p:cNvPicPr>
          <p:nvPr/>
        </p:nvPicPr>
        <p:blipFill>
          <a:blip r:embed="rId4" cstate="print"/>
          <a:srcRect/>
          <a:stretch>
            <a:fillRect/>
          </a:stretch>
        </p:blipFill>
        <p:spPr bwMode="auto">
          <a:xfrm rot="798275">
            <a:off x="7461326" y="1797971"/>
            <a:ext cx="915040" cy="1624838"/>
          </a:xfrm>
          <a:prstGeom prst="rect">
            <a:avLst/>
          </a:prstGeom>
          <a:noFill/>
          <a:ln w="9525">
            <a:noFill/>
            <a:miter lim="800000"/>
            <a:headEnd/>
            <a:tailEnd/>
          </a:ln>
        </p:spPr>
      </p:pic>
      <p:pic>
        <p:nvPicPr>
          <p:cNvPr id="7" name="Picture 6" descr="http://www.dille-kamille.nl/image/4f2716bc26f8/800/800/teil-zink.jpg">
            <a:hlinkClick r:id="rId5"/>
          </p:cNvPr>
          <p:cNvPicPr>
            <a:picLocks noChangeAspect="1" noChangeArrowheads="1"/>
          </p:cNvPicPr>
          <p:nvPr/>
        </p:nvPicPr>
        <p:blipFill>
          <a:blip r:embed="rId6" cstate="print"/>
          <a:srcRect/>
          <a:stretch>
            <a:fillRect/>
          </a:stretch>
        </p:blipFill>
        <p:spPr bwMode="auto">
          <a:xfrm rot="356077">
            <a:off x="3808121" y="1664988"/>
            <a:ext cx="1904982" cy="1904983"/>
          </a:xfrm>
          <a:prstGeom prst="rect">
            <a:avLst/>
          </a:prstGeom>
          <a:noFill/>
        </p:spPr>
      </p:pic>
      <p:pic>
        <p:nvPicPr>
          <p:cNvPr id="24578" name="Picture 2" descr="http://www.kh-metals.nl/filelib/s1/nieuw-roodkoper-afval-schrootprijzen.jpg">
            <a:hlinkClick r:id="rId7"/>
          </p:cNvPr>
          <p:cNvPicPr>
            <a:picLocks noChangeAspect="1" noChangeArrowheads="1"/>
          </p:cNvPicPr>
          <p:nvPr/>
        </p:nvPicPr>
        <p:blipFill>
          <a:blip r:embed="rId8" cstate="print"/>
          <a:srcRect/>
          <a:stretch>
            <a:fillRect/>
          </a:stretch>
        </p:blipFill>
        <p:spPr bwMode="auto">
          <a:xfrm>
            <a:off x="214282" y="1857364"/>
            <a:ext cx="1785903" cy="1190602"/>
          </a:xfrm>
          <a:prstGeom prst="rect">
            <a:avLst/>
          </a:prstGeom>
          <a:noFill/>
        </p:spPr>
      </p:pic>
      <p:pic>
        <p:nvPicPr>
          <p:cNvPr id="24580" name="Picture 4" descr="http://www.slecladding.co.uk/fixcloutnails.jpg">
            <a:hlinkClick r:id="rId9"/>
          </p:cNvPr>
          <p:cNvPicPr>
            <a:picLocks noChangeAspect="1" noChangeArrowheads="1"/>
          </p:cNvPicPr>
          <p:nvPr/>
        </p:nvPicPr>
        <p:blipFill>
          <a:blip r:embed="rId10" cstate="print"/>
          <a:srcRect/>
          <a:stretch>
            <a:fillRect/>
          </a:stretch>
        </p:blipFill>
        <p:spPr bwMode="auto">
          <a:xfrm rot="20844756">
            <a:off x="1969339" y="1732293"/>
            <a:ext cx="1607516" cy="1204997"/>
          </a:xfrm>
          <a:prstGeom prst="rect">
            <a:avLst/>
          </a:prstGeom>
          <a:noFill/>
        </p:spPr>
      </p:pic>
      <p:pic>
        <p:nvPicPr>
          <p:cNvPr id="24582" name="Picture 6" descr="http://aardling.com/wp-content/uploads/goud.jpg">
            <a:hlinkClick r:id="rId11"/>
          </p:cNvPr>
          <p:cNvPicPr>
            <a:picLocks noChangeAspect="1" noChangeArrowheads="1"/>
          </p:cNvPicPr>
          <p:nvPr/>
        </p:nvPicPr>
        <p:blipFill>
          <a:blip r:embed="rId12" cstate="print"/>
          <a:srcRect/>
          <a:stretch>
            <a:fillRect/>
          </a:stretch>
        </p:blipFill>
        <p:spPr bwMode="auto">
          <a:xfrm>
            <a:off x="5643570" y="1428736"/>
            <a:ext cx="1778917" cy="1333479"/>
          </a:xfrm>
          <a:prstGeom prst="rect">
            <a:avLst/>
          </a:prstGeom>
          <a:noFill/>
        </p:spPr>
      </p:pic>
    </p:spTree>
    <p:extLst>
      <p:ext uri="{BB962C8B-B14F-4D97-AF65-F5344CB8AC3E}">
        <p14:creationId xmlns:p14="http://schemas.microsoft.com/office/powerpoint/2010/main" xmlns="" val="3066697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Onderzoeksvraag </a:t>
            </a:r>
            <a:endParaRPr lang="en-US" dirty="0"/>
          </a:p>
        </p:txBody>
      </p:sp>
      <p:sp>
        <p:nvSpPr>
          <p:cNvPr id="3" name="Tijdelijke aanduiding voor inhoud 2"/>
          <p:cNvSpPr>
            <a:spLocks noGrp="1"/>
          </p:cNvSpPr>
          <p:nvPr>
            <p:ph sz="quarter" idx="1"/>
          </p:nvPr>
        </p:nvSpPr>
        <p:spPr>
          <a:xfrm>
            <a:off x="457200" y="1600200"/>
            <a:ext cx="5757874" cy="4829196"/>
          </a:xfrm>
        </p:spPr>
        <p:txBody>
          <a:bodyPr>
            <a:normAutofit fontScale="92500"/>
          </a:bodyPr>
          <a:lstStyle/>
          <a:p>
            <a:pPr>
              <a:buNone/>
            </a:pPr>
            <a:endParaRPr lang="nl-NL" sz="2400" i="1" dirty="0" smtClean="0">
              <a:solidFill>
                <a:srgbClr val="FF0000"/>
              </a:solidFill>
            </a:endParaRPr>
          </a:p>
          <a:p>
            <a:pPr>
              <a:buFontTx/>
              <a:buChar char="-"/>
            </a:pPr>
            <a:r>
              <a:rPr lang="nl-NL" sz="2400" i="1" dirty="0" smtClean="0"/>
              <a:t>We moeten voor ijzer nagaan of het een sterkere </a:t>
            </a:r>
            <a:r>
              <a:rPr lang="nl-NL" sz="2400" i="1" dirty="0" err="1" smtClean="0"/>
              <a:t>reductor</a:t>
            </a:r>
            <a:r>
              <a:rPr lang="nl-NL" sz="2400" i="1" dirty="0" smtClean="0"/>
              <a:t> is dan zilver. Stel dat dit zo is, wat verwachten we dan als we een ijzeren staafje nemen en we brengen dit in contact met een oplossing waarin zich zilverionen bevinden?</a:t>
            </a:r>
          </a:p>
          <a:p>
            <a:pPr>
              <a:buNone/>
            </a:pPr>
            <a:r>
              <a:rPr lang="nl-NL" sz="2400" i="1" dirty="0" smtClean="0"/>
              <a:t>	</a:t>
            </a:r>
            <a:r>
              <a:rPr lang="nl-NL" sz="2400" dirty="0" err="1" smtClean="0">
                <a:solidFill>
                  <a:srgbClr val="C00000"/>
                </a:solidFill>
              </a:rPr>
              <a:t>Ijzermetaal</a:t>
            </a:r>
            <a:r>
              <a:rPr lang="nl-NL" sz="2400" dirty="0" smtClean="0">
                <a:solidFill>
                  <a:srgbClr val="C00000"/>
                </a:solidFill>
              </a:rPr>
              <a:t> zal elektronen afstaan aan de zilverionen. </a:t>
            </a:r>
            <a:r>
              <a:rPr lang="nl-NL" sz="2400" dirty="0" err="1" smtClean="0">
                <a:solidFill>
                  <a:srgbClr val="C00000"/>
                </a:solidFill>
              </a:rPr>
              <a:t>Ijzer</a:t>
            </a:r>
            <a:r>
              <a:rPr lang="nl-NL" sz="2400" dirty="0" smtClean="0">
                <a:solidFill>
                  <a:srgbClr val="C00000"/>
                </a:solidFill>
              </a:rPr>
              <a:t> wordt geoxideerd en vormt ijzer(2+)ionen, zilverionen worden omgezet in metallisch zilver</a:t>
            </a:r>
            <a:r>
              <a:rPr lang="nl-NL" sz="2400" dirty="0" smtClean="0">
                <a:solidFill>
                  <a:schemeClr val="accent1">
                    <a:lumMod val="75000"/>
                  </a:schemeClr>
                </a:solidFill>
              </a:rPr>
              <a:t>.</a:t>
            </a:r>
            <a:r>
              <a:rPr lang="nl-NL" sz="2400" i="1" dirty="0" smtClean="0"/>
              <a:t> </a:t>
            </a:r>
          </a:p>
          <a:p>
            <a:pPr>
              <a:buNone/>
            </a:pPr>
            <a:r>
              <a:rPr lang="nl-NL" sz="2400" dirty="0" smtClean="0"/>
              <a:t> </a:t>
            </a:r>
          </a:p>
          <a:p>
            <a:pPr>
              <a:buNone/>
            </a:pPr>
            <a:r>
              <a:rPr lang="nl-NL" sz="2400" dirty="0" smtClean="0"/>
              <a:t>	</a:t>
            </a:r>
            <a:endParaRPr lang="nl-NL" sz="2400" dirty="0" smtClean="0">
              <a:solidFill>
                <a:schemeClr val="tx2">
                  <a:lumMod val="75000"/>
                </a:schemeClr>
              </a:solidFill>
            </a:endParaRPr>
          </a:p>
          <a:p>
            <a:pPr>
              <a:buNone/>
            </a:pPr>
            <a:endParaRPr lang="nl-NL" sz="2400" dirty="0" smtClean="0">
              <a:solidFill>
                <a:schemeClr val="tx2">
                  <a:lumMod val="75000"/>
                </a:schemeClr>
              </a:solidFill>
            </a:endParaRPr>
          </a:p>
          <a:p>
            <a:pPr>
              <a:buFontTx/>
              <a:buChar char="-"/>
            </a:pPr>
            <a:endParaRPr lang="nl-NL" sz="2400" dirty="0" smtClean="0"/>
          </a:p>
          <a:p>
            <a:pPr>
              <a:buNone/>
            </a:pPr>
            <a:endParaRPr lang="nl-NL" sz="2400" dirty="0" smtClean="0"/>
          </a:p>
          <a:p>
            <a:pPr>
              <a:buFontTx/>
              <a:buChar char="-"/>
            </a:pPr>
            <a:endParaRPr lang="nl-NL" sz="2400" dirty="0" smtClean="0"/>
          </a:p>
          <a:p>
            <a:pPr>
              <a:buFontTx/>
              <a:buChar char="-"/>
            </a:pPr>
            <a:endParaRPr lang="en-US" dirty="0"/>
          </a:p>
        </p:txBody>
      </p:sp>
      <p:grpSp>
        <p:nvGrpSpPr>
          <p:cNvPr id="4" name="Groep 4"/>
          <p:cNvGrpSpPr/>
          <p:nvPr/>
        </p:nvGrpSpPr>
        <p:grpSpPr>
          <a:xfrm>
            <a:off x="6286512" y="2786058"/>
            <a:ext cx="2714644" cy="2857520"/>
            <a:chOff x="6286512" y="4000504"/>
            <a:chExt cx="2714644" cy="2357454"/>
          </a:xfrm>
        </p:grpSpPr>
        <p:sp>
          <p:nvSpPr>
            <p:cNvPr id="6" name="Rechthoek 5"/>
            <p:cNvSpPr/>
            <p:nvPr/>
          </p:nvSpPr>
          <p:spPr>
            <a:xfrm>
              <a:off x="6286512" y="4000504"/>
              <a:ext cx="2714644" cy="23574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kstvak 6"/>
            <p:cNvSpPr txBox="1"/>
            <p:nvPr/>
          </p:nvSpPr>
          <p:spPr>
            <a:xfrm>
              <a:off x="6643702" y="4357694"/>
              <a:ext cx="573811" cy="369332"/>
            </a:xfrm>
            <a:prstGeom prst="rect">
              <a:avLst/>
            </a:prstGeom>
            <a:noFill/>
          </p:spPr>
          <p:txBody>
            <a:bodyPr wrap="none" rtlCol="0">
              <a:spAutoFit/>
            </a:bodyPr>
            <a:lstStyle/>
            <a:p>
              <a:r>
                <a:rPr lang="nl-NL" dirty="0" smtClean="0"/>
                <a:t>ijzer</a:t>
              </a:r>
              <a:endParaRPr lang="en-US" dirty="0"/>
            </a:p>
          </p:txBody>
        </p:sp>
        <p:sp>
          <p:nvSpPr>
            <p:cNvPr id="8" name="Tekstvak 7"/>
            <p:cNvSpPr txBox="1"/>
            <p:nvPr/>
          </p:nvSpPr>
          <p:spPr>
            <a:xfrm>
              <a:off x="8001024" y="4357694"/>
              <a:ext cx="679353" cy="369332"/>
            </a:xfrm>
            <a:prstGeom prst="rect">
              <a:avLst/>
            </a:prstGeom>
            <a:noFill/>
          </p:spPr>
          <p:txBody>
            <a:bodyPr wrap="none" rtlCol="0">
              <a:spAutoFit/>
            </a:bodyPr>
            <a:lstStyle/>
            <a:p>
              <a:r>
                <a:rPr lang="nl-NL" dirty="0" smtClean="0"/>
                <a:t>zilver</a:t>
              </a:r>
              <a:endParaRPr lang="en-US" dirty="0"/>
            </a:p>
          </p:txBody>
        </p:sp>
        <p:cxnSp>
          <p:nvCxnSpPr>
            <p:cNvPr id="9" name="Rechte verbindingslijn met pijl 8"/>
            <p:cNvCxnSpPr/>
            <p:nvPr/>
          </p:nvCxnSpPr>
          <p:spPr>
            <a:xfrm>
              <a:off x="7358082" y="4530931"/>
              <a:ext cx="500066" cy="158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0" name="Tekstvak 9"/>
          <p:cNvSpPr txBox="1"/>
          <p:nvPr/>
        </p:nvSpPr>
        <p:spPr>
          <a:xfrm>
            <a:off x="7215206" y="2857496"/>
            <a:ext cx="929870" cy="369332"/>
          </a:xfrm>
          <a:prstGeom prst="rect">
            <a:avLst/>
          </a:prstGeom>
          <a:noFill/>
        </p:spPr>
        <p:txBody>
          <a:bodyPr wrap="none" rtlCol="0">
            <a:spAutoFit/>
          </a:bodyPr>
          <a:lstStyle/>
          <a:p>
            <a:r>
              <a:rPr lang="nl-NL" dirty="0" smtClean="0"/>
              <a:t>oxidatie</a:t>
            </a:r>
            <a:endParaRPr lang="en-US" dirty="0"/>
          </a:p>
        </p:txBody>
      </p:sp>
      <p:sp>
        <p:nvSpPr>
          <p:cNvPr id="11" name="Tekstvak 10"/>
          <p:cNvSpPr txBox="1"/>
          <p:nvPr/>
        </p:nvSpPr>
        <p:spPr>
          <a:xfrm>
            <a:off x="6786578" y="3571876"/>
            <a:ext cx="1910588" cy="369332"/>
          </a:xfrm>
          <a:prstGeom prst="rect">
            <a:avLst/>
          </a:prstGeom>
          <a:noFill/>
        </p:spPr>
        <p:txBody>
          <a:bodyPr wrap="none" rtlCol="0">
            <a:spAutoFit/>
          </a:bodyPr>
          <a:lstStyle/>
          <a:p>
            <a:r>
              <a:rPr lang="nl-NL" dirty="0" smtClean="0"/>
              <a:t>Sterkste </a:t>
            </a:r>
            <a:r>
              <a:rPr lang="nl-NL" dirty="0" err="1" smtClean="0"/>
              <a:t>reductor</a:t>
            </a:r>
            <a:r>
              <a:rPr lang="nl-NL" dirty="0" smtClean="0"/>
              <a:t>?</a:t>
            </a:r>
            <a:endParaRPr lang="en-US" dirty="0"/>
          </a:p>
        </p:txBody>
      </p:sp>
      <p:sp>
        <p:nvSpPr>
          <p:cNvPr id="12" name="Tekstvak 11"/>
          <p:cNvSpPr txBox="1"/>
          <p:nvPr/>
        </p:nvSpPr>
        <p:spPr>
          <a:xfrm>
            <a:off x="6643702" y="4000504"/>
            <a:ext cx="2300630" cy="369332"/>
          </a:xfrm>
          <a:prstGeom prst="rect">
            <a:avLst/>
          </a:prstGeom>
          <a:noFill/>
        </p:spPr>
        <p:txBody>
          <a:bodyPr wrap="none" rtlCol="0">
            <a:spAutoFit/>
          </a:bodyPr>
          <a:lstStyle/>
          <a:p>
            <a:r>
              <a:rPr lang="nl-NL" dirty="0" smtClean="0"/>
              <a:t>Reactie met </a:t>
            </a:r>
            <a:r>
              <a:rPr lang="nl-NL" dirty="0" err="1" smtClean="0"/>
              <a:t>oxidator</a:t>
            </a:r>
            <a:endParaRPr lang="en-US" dirty="0"/>
          </a:p>
        </p:txBody>
      </p:sp>
      <p:sp>
        <p:nvSpPr>
          <p:cNvPr id="13" name="Tekstvak 12"/>
          <p:cNvSpPr txBox="1"/>
          <p:nvPr/>
        </p:nvSpPr>
        <p:spPr>
          <a:xfrm>
            <a:off x="6572264" y="4500570"/>
            <a:ext cx="415498" cy="369332"/>
          </a:xfrm>
          <a:prstGeom prst="rect">
            <a:avLst/>
          </a:prstGeom>
          <a:noFill/>
        </p:spPr>
        <p:txBody>
          <a:bodyPr wrap="none" rtlCol="0">
            <a:spAutoFit/>
          </a:bodyPr>
          <a:lstStyle/>
          <a:p>
            <a:r>
              <a:rPr lang="nl-NL" dirty="0" smtClean="0"/>
              <a:t>O</a:t>
            </a:r>
            <a:r>
              <a:rPr lang="nl-NL" baseline="-25000" dirty="0" smtClean="0"/>
              <a:t>2</a:t>
            </a:r>
            <a:endParaRPr lang="en-US" baseline="-25000" dirty="0"/>
          </a:p>
        </p:txBody>
      </p:sp>
      <p:sp>
        <p:nvSpPr>
          <p:cNvPr id="14" name="Tekstvak 13"/>
          <p:cNvSpPr txBox="1"/>
          <p:nvPr/>
        </p:nvSpPr>
        <p:spPr>
          <a:xfrm>
            <a:off x="7143768" y="4572008"/>
            <a:ext cx="369012" cy="369332"/>
          </a:xfrm>
          <a:prstGeom prst="rect">
            <a:avLst/>
          </a:prstGeom>
          <a:noFill/>
        </p:spPr>
        <p:txBody>
          <a:bodyPr wrap="none" rtlCol="0">
            <a:spAutoFit/>
          </a:bodyPr>
          <a:lstStyle/>
          <a:p>
            <a:r>
              <a:rPr lang="nl-NL" dirty="0" smtClean="0"/>
              <a:t>S</a:t>
            </a:r>
            <a:r>
              <a:rPr lang="nl-NL" baseline="-25000" dirty="0" smtClean="0"/>
              <a:t>8</a:t>
            </a:r>
            <a:endParaRPr lang="en-US" baseline="-25000" dirty="0"/>
          </a:p>
        </p:txBody>
      </p:sp>
      <p:sp>
        <p:nvSpPr>
          <p:cNvPr id="15" name="Tekstvak 14"/>
          <p:cNvSpPr txBox="1"/>
          <p:nvPr/>
        </p:nvSpPr>
        <p:spPr>
          <a:xfrm>
            <a:off x="7786710" y="4500570"/>
            <a:ext cx="1128001" cy="369332"/>
          </a:xfrm>
          <a:prstGeom prst="rect">
            <a:avLst/>
          </a:prstGeom>
          <a:noFill/>
        </p:spPr>
        <p:txBody>
          <a:bodyPr wrap="none" rtlCol="0">
            <a:spAutoFit/>
          </a:bodyPr>
          <a:lstStyle/>
          <a:p>
            <a:r>
              <a:rPr lang="nl-NL" dirty="0" err="1" smtClean="0">
                <a:solidFill>
                  <a:srgbClr val="FF0000"/>
                </a:solidFill>
              </a:rPr>
              <a:t>metaalion</a:t>
            </a:r>
            <a:endParaRPr lang="en-US" dirty="0">
              <a:solidFill>
                <a:srgbClr val="FF0000"/>
              </a:solidFill>
            </a:endParaRPr>
          </a:p>
        </p:txBody>
      </p:sp>
      <p:cxnSp>
        <p:nvCxnSpPr>
          <p:cNvPr id="16" name="Rechte verbindingslijn met pijl 15"/>
          <p:cNvCxnSpPr>
            <a:stCxn id="12" idx="2"/>
            <a:endCxn id="13" idx="0"/>
          </p:cNvCxnSpPr>
          <p:nvPr/>
        </p:nvCxnSpPr>
        <p:spPr>
          <a:xfrm rot="5400000">
            <a:off x="7221648" y="3928201"/>
            <a:ext cx="130734" cy="1014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p:cNvCxnSpPr>
            <a:stCxn id="12" idx="2"/>
          </p:cNvCxnSpPr>
          <p:nvPr/>
        </p:nvCxnSpPr>
        <p:spPr>
          <a:xfrm rot="5400000">
            <a:off x="7510685" y="4288676"/>
            <a:ext cx="202173" cy="3644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p:cNvCxnSpPr>
            <a:stCxn id="12" idx="2"/>
          </p:cNvCxnSpPr>
          <p:nvPr/>
        </p:nvCxnSpPr>
        <p:spPr>
          <a:xfrm rot="16200000" flipH="1">
            <a:off x="7867872" y="4295981"/>
            <a:ext cx="130734" cy="2784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Rechte verbindingslijn met pijl 18"/>
          <p:cNvCxnSpPr>
            <a:stCxn id="12" idx="2"/>
          </p:cNvCxnSpPr>
          <p:nvPr/>
        </p:nvCxnSpPr>
        <p:spPr>
          <a:xfrm rot="5400000">
            <a:off x="7474963" y="4610144"/>
            <a:ext cx="559362" cy="787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kstvak 19"/>
          <p:cNvSpPr txBox="1"/>
          <p:nvPr/>
        </p:nvSpPr>
        <p:spPr>
          <a:xfrm>
            <a:off x="7500958" y="4857760"/>
            <a:ext cx="516488" cy="369332"/>
          </a:xfrm>
          <a:prstGeom prst="rect">
            <a:avLst/>
          </a:prstGeom>
          <a:noFill/>
        </p:spPr>
        <p:txBody>
          <a:bodyPr wrap="none" rtlCol="0">
            <a:spAutoFit/>
          </a:bodyPr>
          <a:lstStyle/>
          <a:p>
            <a:r>
              <a:rPr lang="nl-NL" dirty="0" smtClean="0"/>
              <a:t>……</a:t>
            </a:r>
            <a:endParaRPr lang="en-US" dirty="0"/>
          </a:p>
        </p:txBody>
      </p:sp>
      <p:sp>
        <p:nvSpPr>
          <p:cNvPr id="21" name="Tekstvak 20"/>
          <p:cNvSpPr txBox="1"/>
          <p:nvPr/>
        </p:nvSpPr>
        <p:spPr>
          <a:xfrm>
            <a:off x="7143768" y="5214950"/>
            <a:ext cx="455381" cy="369332"/>
          </a:xfrm>
          <a:prstGeom prst="rect">
            <a:avLst/>
          </a:prstGeom>
          <a:noFill/>
        </p:spPr>
        <p:txBody>
          <a:bodyPr wrap="none" rtlCol="0">
            <a:spAutoFit/>
          </a:bodyPr>
          <a:lstStyle/>
          <a:p>
            <a:r>
              <a:rPr lang="nl-NL" b="1" dirty="0" smtClean="0"/>
              <a:t>Fe </a:t>
            </a:r>
            <a:endParaRPr lang="en-US" b="1" dirty="0"/>
          </a:p>
        </p:txBody>
      </p:sp>
      <p:sp>
        <p:nvSpPr>
          <p:cNvPr id="22" name="Tekstvak 21"/>
          <p:cNvSpPr txBox="1"/>
          <p:nvPr/>
        </p:nvSpPr>
        <p:spPr>
          <a:xfrm>
            <a:off x="7858148" y="5214950"/>
            <a:ext cx="510076" cy="369332"/>
          </a:xfrm>
          <a:prstGeom prst="rect">
            <a:avLst/>
          </a:prstGeom>
          <a:noFill/>
        </p:spPr>
        <p:txBody>
          <a:bodyPr wrap="none" rtlCol="0">
            <a:spAutoFit/>
          </a:bodyPr>
          <a:lstStyle/>
          <a:p>
            <a:r>
              <a:rPr lang="nl-NL" b="1" dirty="0" smtClean="0"/>
              <a:t>Ag</a:t>
            </a:r>
            <a:r>
              <a:rPr lang="nl-NL" b="1" baseline="30000" dirty="0" smtClean="0"/>
              <a:t>+</a:t>
            </a:r>
            <a:endParaRPr lang="en-US" b="1" baseline="30000" dirty="0"/>
          </a:p>
        </p:txBody>
      </p:sp>
      <p:pic>
        <p:nvPicPr>
          <p:cNvPr id="23" name="Picture 2" descr="http://t3.gstatic.com/images?q=tbn:ANd9GcRNCWQXVcp-M_mw_x3zrc90Us5Au91UvP-VeEGIBoDyeJuDiCgM">
            <a:hlinkClick r:id="rId2"/>
          </p:cNvPr>
          <p:cNvPicPr>
            <a:picLocks noChangeAspect="1" noChangeArrowheads="1"/>
          </p:cNvPicPr>
          <p:nvPr/>
        </p:nvPicPr>
        <p:blipFill>
          <a:blip r:embed="rId3" cstate="print"/>
          <a:srcRect/>
          <a:stretch>
            <a:fillRect/>
          </a:stretch>
        </p:blipFill>
        <p:spPr bwMode="auto">
          <a:xfrm>
            <a:off x="4286248" y="142852"/>
            <a:ext cx="4643470" cy="535551"/>
          </a:xfrm>
          <a:prstGeom prst="rect">
            <a:avLst/>
          </a:prstGeom>
          <a:noFill/>
        </p:spPr>
      </p:pic>
      <p:sp>
        <p:nvSpPr>
          <p:cNvPr id="24" name="Tijdelijke aanduiding voor datum 23"/>
          <p:cNvSpPr>
            <a:spLocks noGrp="1"/>
          </p:cNvSpPr>
          <p:nvPr>
            <p:ph type="dt" sz="half" idx="10"/>
          </p:nvPr>
        </p:nvSpPr>
        <p:spPr/>
        <p:txBody>
          <a:bodyPr/>
          <a:lstStyle/>
          <a:p>
            <a:fld id="{C6BFA776-905D-46EC-BEEA-CEE92F4F94F1}" type="datetime1">
              <a:rPr lang="nl-BE" smtClean="0"/>
              <a:pPr/>
              <a:t>26/08/2013</a:t>
            </a:fld>
            <a:endParaRPr lang="nl-BE"/>
          </a:p>
        </p:txBody>
      </p:sp>
      <p:sp>
        <p:nvSpPr>
          <p:cNvPr id="25" name="Tijdelijke aanduiding voor voettekst 24"/>
          <p:cNvSpPr>
            <a:spLocks noGrp="1"/>
          </p:cNvSpPr>
          <p:nvPr>
            <p:ph type="ftr" sz="quarter" idx="11"/>
          </p:nvPr>
        </p:nvSpPr>
        <p:spPr/>
        <p:txBody>
          <a:bodyPr/>
          <a:lstStyle/>
          <a:p>
            <a:r>
              <a:rPr lang="en-US" smtClean="0"/>
              <a:t>Science on Stage - Mechelen </a:t>
            </a:r>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atrien\Documents\Bijscholingen\2013\SoNs\IMG_5227.JPG"/>
          <p:cNvPicPr>
            <a:picLocks noChangeAspect="1" noChangeArrowheads="1"/>
          </p:cNvPicPr>
          <p:nvPr/>
        </p:nvPicPr>
        <p:blipFill>
          <a:blip r:embed="rId2" cstate="print"/>
          <a:srcRect/>
          <a:stretch>
            <a:fillRect/>
          </a:stretch>
        </p:blipFill>
        <p:spPr bwMode="auto">
          <a:xfrm>
            <a:off x="500034" y="571480"/>
            <a:ext cx="8393933" cy="5595955"/>
          </a:xfrm>
          <a:prstGeom prst="rect">
            <a:avLst/>
          </a:prstGeom>
          <a:noFill/>
        </p:spPr>
      </p:pic>
      <p:sp>
        <p:nvSpPr>
          <p:cNvPr id="5" name="Tekstvak 4"/>
          <p:cNvSpPr txBox="1"/>
          <p:nvPr/>
        </p:nvSpPr>
        <p:spPr>
          <a:xfrm>
            <a:off x="5500694" y="2714620"/>
            <a:ext cx="2295437" cy="584775"/>
          </a:xfrm>
          <a:prstGeom prst="rect">
            <a:avLst/>
          </a:prstGeom>
          <a:noFill/>
        </p:spPr>
        <p:txBody>
          <a:bodyPr wrap="none" rtlCol="0">
            <a:spAutoFit/>
          </a:bodyPr>
          <a:lstStyle/>
          <a:p>
            <a:r>
              <a:rPr lang="nl-NL" sz="3200" dirty="0" err="1" smtClean="0">
                <a:solidFill>
                  <a:schemeClr val="bg1"/>
                </a:solidFill>
              </a:rPr>
              <a:t>Ijzeren</a:t>
            </a:r>
            <a:r>
              <a:rPr lang="nl-NL" sz="3200" dirty="0" smtClean="0">
                <a:solidFill>
                  <a:schemeClr val="bg1"/>
                </a:solidFill>
              </a:rPr>
              <a:t> nagel</a:t>
            </a:r>
            <a:endParaRPr lang="en-US" sz="3200" dirty="0">
              <a:solidFill>
                <a:schemeClr val="bg1"/>
              </a:solidFill>
            </a:endParaRPr>
          </a:p>
        </p:txBody>
      </p:sp>
      <p:sp>
        <p:nvSpPr>
          <p:cNvPr id="6" name="Tekstvak 5"/>
          <p:cNvSpPr txBox="1"/>
          <p:nvPr/>
        </p:nvSpPr>
        <p:spPr>
          <a:xfrm>
            <a:off x="1142976" y="1428736"/>
            <a:ext cx="2500330" cy="1077218"/>
          </a:xfrm>
          <a:prstGeom prst="rect">
            <a:avLst/>
          </a:prstGeom>
          <a:noFill/>
        </p:spPr>
        <p:txBody>
          <a:bodyPr wrap="square" rtlCol="0">
            <a:spAutoFit/>
          </a:bodyPr>
          <a:lstStyle/>
          <a:p>
            <a:r>
              <a:rPr lang="nl-NL" sz="3200" dirty="0" smtClean="0">
                <a:solidFill>
                  <a:schemeClr val="bg1"/>
                </a:solidFill>
              </a:rPr>
              <a:t>Zilvernitraat- oplossing</a:t>
            </a:r>
            <a:endParaRPr lang="en-US" sz="3200" dirty="0">
              <a:solidFill>
                <a:schemeClr val="bg1"/>
              </a:solidFill>
            </a:endParaRPr>
          </a:p>
        </p:txBody>
      </p:sp>
      <p:sp>
        <p:nvSpPr>
          <p:cNvPr id="7" name="Gekromde PIJL-OMLAAG 6"/>
          <p:cNvSpPr/>
          <p:nvPr/>
        </p:nvSpPr>
        <p:spPr>
          <a:xfrm>
            <a:off x="3143240" y="571480"/>
            <a:ext cx="1428760" cy="642942"/>
          </a:xfrm>
          <a:prstGeom prst="curved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hthoek 7"/>
          <p:cNvSpPr/>
          <p:nvPr/>
        </p:nvSpPr>
        <p:spPr>
          <a:xfrm>
            <a:off x="785786" y="5143512"/>
            <a:ext cx="7500990" cy="461665"/>
          </a:xfrm>
          <a:prstGeom prst="rect">
            <a:avLst/>
          </a:prstGeom>
        </p:spPr>
        <p:txBody>
          <a:bodyPr wrap="square">
            <a:spAutoFit/>
          </a:bodyPr>
          <a:lstStyle/>
          <a:p>
            <a:pPr>
              <a:buNone/>
            </a:pPr>
            <a:r>
              <a:rPr lang="nl-NL" sz="2400" dirty="0" smtClean="0">
                <a:solidFill>
                  <a:schemeClr val="bg1"/>
                </a:solidFill>
              </a:rPr>
              <a:t>Proefopstelling</a:t>
            </a:r>
          </a:p>
        </p:txBody>
      </p:sp>
      <p:sp>
        <p:nvSpPr>
          <p:cNvPr id="10" name="Tijdelijke aanduiding voor datum 9"/>
          <p:cNvSpPr>
            <a:spLocks noGrp="1"/>
          </p:cNvSpPr>
          <p:nvPr>
            <p:ph type="dt" sz="half" idx="10"/>
          </p:nvPr>
        </p:nvSpPr>
        <p:spPr/>
        <p:txBody>
          <a:bodyPr/>
          <a:lstStyle/>
          <a:p>
            <a:fld id="{93B67886-5CF2-4034-AB3D-C16FBBD7A5E8}" type="datetime1">
              <a:rPr lang="nl-BE" smtClean="0"/>
              <a:pPr/>
              <a:t>26/08/2013</a:t>
            </a:fld>
            <a:endParaRPr lang="nl-BE"/>
          </a:p>
        </p:txBody>
      </p:sp>
      <p:sp>
        <p:nvSpPr>
          <p:cNvPr id="11" name="Tijdelijke aanduiding voor voettekst 10"/>
          <p:cNvSpPr>
            <a:spLocks noGrp="1"/>
          </p:cNvSpPr>
          <p:nvPr>
            <p:ph type="ftr" sz="quarter" idx="11"/>
          </p:nvPr>
        </p:nvSpPr>
        <p:spPr/>
        <p:txBody>
          <a:bodyPr/>
          <a:lstStyle/>
          <a:p>
            <a:r>
              <a:rPr lang="en-US" smtClean="0"/>
              <a:t>Science on Stage - Mechelen </a:t>
            </a:r>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Onderzoeksvraag </a:t>
            </a:r>
            <a:endParaRPr lang="en-US" dirty="0"/>
          </a:p>
        </p:txBody>
      </p:sp>
      <p:sp>
        <p:nvSpPr>
          <p:cNvPr id="3" name="Tijdelijke aanduiding voor inhoud 2"/>
          <p:cNvSpPr>
            <a:spLocks noGrp="1"/>
          </p:cNvSpPr>
          <p:nvPr>
            <p:ph sz="quarter" idx="1"/>
          </p:nvPr>
        </p:nvSpPr>
        <p:spPr>
          <a:xfrm>
            <a:off x="457200" y="1600200"/>
            <a:ext cx="8472518" cy="4525963"/>
          </a:xfrm>
        </p:spPr>
        <p:txBody>
          <a:bodyPr>
            <a:normAutofit/>
          </a:bodyPr>
          <a:lstStyle/>
          <a:p>
            <a:pPr>
              <a:buNone/>
            </a:pPr>
            <a:endParaRPr lang="nl-NL" sz="2400" dirty="0" smtClean="0"/>
          </a:p>
          <a:p>
            <a:pPr>
              <a:buNone/>
            </a:pPr>
            <a:r>
              <a:rPr lang="nl-NL" sz="2400" b="1" dirty="0" smtClean="0"/>
              <a:t>Onderzoeksvraag</a:t>
            </a:r>
            <a:r>
              <a:rPr lang="nl-NL" sz="2400" dirty="0" smtClean="0"/>
              <a:t>: wat gebeurt er wanneer een ijzeren nagel in een oplossing met zilverionen wordt gebracht?</a:t>
            </a:r>
          </a:p>
          <a:p>
            <a:pPr>
              <a:buNone/>
            </a:pPr>
            <a:endParaRPr lang="nl-NL" sz="2400" dirty="0" smtClean="0"/>
          </a:p>
          <a:p>
            <a:pPr>
              <a:buNone/>
            </a:pPr>
            <a:r>
              <a:rPr lang="nl-NL" sz="2400" b="1" dirty="0" smtClean="0"/>
              <a:t>Hypothese</a:t>
            </a:r>
            <a:r>
              <a:rPr lang="nl-NL" sz="2400" dirty="0" smtClean="0"/>
              <a:t>: ijzer is de sterkere </a:t>
            </a:r>
            <a:r>
              <a:rPr lang="nl-NL" sz="2400" dirty="0" err="1" smtClean="0"/>
              <a:t>reductor</a:t>
            </a:r>
            <a:r>
              <a:rPr lang="nl-NL" sz="2400" dirty="0" smtClean="0"/>
              <a:t>, ijzer staat elektronen af aan zilverionen en wordt geoxideerd en zilverionen worden gereduceerd. Er ontstaan zilvermetaal en ijzerionen. </a:t>
            </a:r>
          </a:p>
          <a:p>
            <a:pPr>
              <a:buFontTx/>
              <a:buChar char="-"/>
            </a:pPr>
            <a:endParaRPr lang="nl-NL" sz="2400" dirty="0" smtClean="0"/>
          </a:p>
          <a:p>
            <a:pPr>
              <a:buFontTx/>
              <a:buChar char="-"/>
            </a:pPr>
            <a:endParaRPr lang="nl-NL" sz="2400" dirty="0" smtClean="0"/>
          </a:p>
          <a:p>
            <a:pPr>
              <a:buNone/>
            </a:pPr>
            <a:endParaRPr lang="nl-NL" sz="2400" dirty="0" smtClean="0"/>
          </a:p>
          <a:p>
            <a:pPr>
              <a:buFontTx/>
              <a:buChar char="-"/>
            </a:pPr>
            <a:endParaRPr lang="nl-NL" sz="2400" dirty="0" smtClean="0"/>
          </a:p>
          <a:p>
            <a:pPr>
              <a:buFontTx/>
              <a:buChar char="-"/>
            </a:pPr>
            <a:endParaRPr lang="en-US" dirty="0"/>
          </a:p>
        </p:txBody>
      </p:sp>
      <p:sp>
        <p:nvSpPr>
          <p:cNvPr id="5" name="Tekstvak 4"/>
          <p:cNvSpPr txBox="1"/>
          <p:nvPr/>
        </p:nvSpPr>
        <p:spPr>
          <a:xfrm>
            <a:off x="3572662" y="5571346"/>
            <a:ext cx="1348767" cy="461665"/>
          </a:xfrm>
          <a:prstGeom prst="rect">
            <a:avLst/>
          </a:prstGeom>
          <a:noFill/>
        </p:spPr>
        <p:txBody>
          <a:bodyPr wrap="none" rtlCol="0">
            <a:spAutoFit/>
          </a:bodyPr>
          <a:lstStyle/>
          <a:p>
            <a:r>
              <a:rPr lang="nl-NL" sz="2400" b="1" dirty="0" smtClean="0"/>
              <a:t>Fe        Ag</a:t>
            </a:r>
            <a:endParaRPr lang="en-US" sz="2400" b="1" dirty="0"/>
          </a:p>
        </p:txBody>
      </p:sp>
      <p:sp>
        <p:nvSpPr>
          <p:cNvPr id="6" name="Tekstvak 5"/>
          <p:cNvSpPr txBox="1"/>
          <p:nvPr/>
        </p:nvSpPr>
        <p:spPr>
          <a:xfrm>
            <a:off x="2929720" y="4928404"/>
            <a:ext cx="2587247" cy="461665"/>
          </a:xfrm>
          <a:prstGeom prst="rect">
            <a:avLst/>
          </a:prstGeom>
          <a:noFill/>
        </p:spPr>
        <p:txBody>
          <a:bodyPr wrap="none" rtlCol="0">
            <a:spAutoFit/>
          </a:bodyPr>
          <a:lstStyle/>
          <a:p>
            <a:r>
              <a:rPr lang="nl-NL" sz="2400" dirty="0" smtClean="0"/>
              <a:t>Sterkere </a:t>
            </a:r>
            <a:r>
              <a:rPr lang="nl-NL" sz="2400" dirty="0" err="1" smtClean="0"/>
              <a:t>reductor</a:t>
            </a:r>
            <a:r>
              <a:rPr lang="nl-NL" sz="2400" dirty="0" smtClean="0"/>
              <a:t> ?</a:t>
            </a:r>
            <a:endParaRPr lang="en-US" sz="2400" dirty="0"/>
          </a:p>
        </p:txBody>
      </p:sp>
      <p:pic>
        <p:nvPicPr>
          <p:cNvPr id="7" name="Picture 2" descr="http://t3.gstatic.com/images?q=tbn:ANd9GcRNCWQXVcp-M_mw_x3zrc90Us5Au91UvP-VeEGIBoDyeJuDiCgM">
            <a:hlinkClick r:id="rId2"/>
          </p:cNvPr>
          <p:cNvPicPr>
            <a:picLocks noChangeAspect="1" noChangeArrowheads="1"/>
          </p:cNvPicPr>
          <p:nvPr/>
        </p:nvPicPr>
        <p:blipFill>
          <a:blip r:embed="rId3" cstate="print"/>
          <a:srcRect/>
          <a:stretch>
            <a:fillRect/>
          </a:stretch>
        </p:blipFill>
        <p:spPr bwMode="auto">
          <a:xfrm>
            <a:off x="4286248" y="142852"/>
            <a:ext cx="4643470" cy="535551"/>
          </a:xfrm>
          <a:prstGeom prst="rect">
            <a:avLst/>
          </a:prstGeom>
          <a:noFill/>
        </p:spPr>
      </p:pic>
      <p:sp>
        <p:nvSpPr>
          <p:cNvPr id="8" name="Tijdelijke aanduiding voor datum 7"/>
          <p:cNvSpPr>
            <a:spLocks noGrp="1"/>
          </p:cNvSpPr>
          <p:nvPr>
            <p:ph type="dt" sz="half" idx="10"/>
          </p:nvPr>
        </p:nvSpPr>
        <p:spPr/>
        <p:txBody>
          <a:bodyPr/>
          <a:lstStyle/>
          <a:p>
            <a:fld id="{5FA9B997-7706-411E-936A-4FC9BCB8192B}" type="datetime1">
              <a:rPr lang="nl-BE" smtClean="0"/>
              <a:pPr/>
              <a:t>26/08/2013</a:t>
            </a:fld>
            <a:endParaRPr lang="nl-BE"/>
          </a:p>
        </p:txBody>
      </p:sp>
      <p:sp>
        <p:nvSpPr>
          <p:cNvPr id="9" name="Tijdelijke aanduiding voor voettekst 8"/>
          <p:cNvSpPr>
            <a:spLocks noGrp="1"/>
          </p:cNvSpPr>
          <p:nvPr>
            <p:ph type="ftr" sz="quarter" idx="11"/>
          </p:nvPr>
        </p:nvSpPr>
        <p:spPr/>
        <p:txBody>
          <a:bodyPr/>
          <a:lstStyle/>
          <a:p>
            <a:r>
              <a:rPr lang="en-US" smtClean="0"/>
              <a:t>Science on Stage - Mechelen </a:t>
            </a:r>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Experiment </a:t>
            </a:r>
            <a:endParaRPr lang="en-US" dirty="0"/>
          </a:p>
        </p:txBody>
      </p:sp>
      <p:sp>
        <p:nvSpPr>
          <p:cNvPr id="3" name="Tijdelijke aanduiding voor inhoud 2"/>
          <p:cNvSpPr>
            <a:spLocks noGrp="1"/>
          </p:cNvSpPr>
          <p:nvPr>
            <p:ph sz="quarter" idx="1"/>
          </p:nvPr>
        </p:nvSpPr>
        <p:spPr/>
        <p:txBody>
          <a:bodyPr/>
          <a:lstStyle/>
          <a:p>
            <a:endParaRPr lang="nl-NL" dirty="0" smtClean="0"/>
          </a:p>
          <a:p>
            <a:endParaRPr lang="en-US" b="1" dirty="0"/>
          </a:p>
        </p:txBody>
      </p:sp>
      <p:pic>
        <p:nvPicPr>
          <p:cNvPr id="4" name="Picture 1"/>
          <p:cNvPicPr>
            <a:picLocks noChangeAspect="1" noChangeArrowheads="1"/>
          </p:cNvPicPr>
          <p:nvPr/>
        </p:nvPicPr>
        <p:blipFill>
          <a:blip r:embed="rId2" cstate="print"/>
          <a:srcRect t="2184" r="17481"/>
          <a:stretch>
            <a:fillRect/>
          </a:stretch>
        </p:blipFill>
        <p:spPr bwMode="auto">
          <a:xfrm>
            <a:off x="4786314" y="1643050"/>
            <a:ext cx="3571900" cy="3198816"/>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l="15889" t="4774" r="10356" b="11697"/>
          <a:stretch>
            <a:fillRect/>
          </a:stretch>
        </p:blipFill>
        <p:spPr bwMode="auto">
          <a:xfrm>
            <a:off x="571472" y="1857364"/>
            <a:ext cx="3837241" cy="2857520"/>
          </a:xfrm>
          <a:prstGeom prst="rect">
            <a:avLst/>
          </a:prstGeom>
          <a:noFill/>
          <a:ln w="9525">
            <a:noFill/>
            <a:miter lim="800000"/>
            <a:headEnd/>
            <a:tailEnd/>
          </a:ln>
        </p:spPr>
      </p:pic>
      <p:sp>
        <p:nvSpPr>
          <p:cNvPr id="9" name="Tekstvak 8"/>
          <p:cNvSpPr txBox="1"/>
          <p:nvPr/>
        </p:nvSpPr>
        <p:spPr>
          <a:xfrm>
            <a:off x="1000100" y="5143512"/>
            <a:ext cx="6741589" cy="1200329"/>
          </a:xfrm>
          <a:prstGeom prst="rect">
            <a:avLst/>
          </a:prstGeom>
          <a:noFill/>
        </p:spPr>
        <p:txBody>
          <a:bodyPr wrap="none" rtlCol="0">
            <a:spAutoFit/>
          </a:bodyPr>
          <a:lstStyle/>
          <a:p>
            <a:r>
              <a:rPr lang="nl-NL" sz="2400" b="1" dirty="0" smtClean="0"/>
              <a:t>Waarneming</a:t>
            </a:r>
            <a:r>
              <a:rPr lang="nl-NL" sz="2400" dirty="0" smtClean="0"/>
              <a:t>: zilvermetaal wordt afgezet op het ijzer</a:t>
            </a:r>
          </a:p>
          <a:p>
            <a:r>
              <a:rPr lang="nl-NL" sz="2400" b="1" dirty="0" smtClean="0"/>
              <a:t>Besluit</a:t>
            </a:r>
            <a:r>
              <a:rPr lang="nl-NL" sz="2400" dirty="0" smtClean="0"/>
              <a:t>: ijzer is een sterkere </a:t>
            </a:r>
            <a:r>
              <a:rPr lang="nl-NL" sz="2400" dirty="0" err="1" smtClean="0"/>
              <a:t>reductor</a:t>
            </a:r>
            <a:r>
              <a:rPr lang="nl-NL" sz="2400" dirty="0" smtClean="0"/>
              <a:t> dan zilver</a:t>
            </a:r>
          </a:p>
          <a:p>
            <a:pPr algn="ctr"/>
            <a:r>
              <a:rPr lang="nl-NL" sz="2400" dirty="0" err="1" smtClean="0"/>
              <a:t>Ijzer</a:t>
            </a:r>
            <a:r>
              <a:rPr lang="nl-NL" sz="2400" dirty="0" smtClean="0"/>
              <a:t> verdringt de zilverionen uit de oplossing </a:t>
            </a:r>
          </a:p>
        </p:txBody>
      </p:sp>
      <p:pic>
        <p:nvPicPr>
          <p:cNvPr id="7" name="Picture 2" descr="http://t3.gstatic.com/images?q=tbn:ANd9GcRNCWQXVcp-M_mw_x3zrc90Us5Au91UvP-VeEGIBoDyeJuDiCgM">
            <a:hlinkClick r:id="rId4"/>
          </p:cNvPr>
          <p:cNvPicPr>
            <a:picLocks noChangeAspect="1" noChangeArrowheads="1"/>
          </p:cNvPicPr>
          <p:nvPr/>
        </p:nvPicPr>
        <p:blipFill>
          <a:blip r:embed="rId5" cstate="print"/>
          <a:srcRect/>
          <a:stretch>
            <a:fillRect/>
          </a:stretch>
        </p:blipFill>
        <p:spPr bwMode="auto">
          <a:xfrm>
            <a:off x="4286248" y="142852"/>
            <a:ext cx="4643470" cy="535551"/>
          </a:xfrm>
          <a:prstGeom prst="rect">
            <a:avLst/>
          </a:prstGeom>
          <a:noFill/>
        </p:spPr>
      </p:pic>
      <p:sp>
        <p:nvSpPr>
          <p:cNvPr id="8" name="Tijdelijke aanduiding voor datum 7"/>
          <p:cNvSpPr>
            <a:spLocks noGrp="1"/>
          </p:cNvSpPr>
          <p:nvPr>
            <p:ph type="dt" sz="half" idx="10"/>
          </p:nvPr>
        </p:nvSpPr>
        <p:spPr/>
        <p:txBody>
          <a:bodyPr/>
          <a:lstStyle/>
          <a:p>
            <a:fld id="{6C5E2633-1210-4FAD-8173-87694B666D47}" type="datetime1">
              <a:rPr lang="nl-BE" smtClean="0"/>
              <a:pPr/>
              <a:t>26/08/2013</a:t>
            </a:fld>
            <a:endParaRPr lang="nl-BE"/>
          </a:p>
        </p:txBody>
      </p:sp>
      <p:sp>
        <p:nvSpPr>
          <p:cNvPr id="10" name="Tijdelijke aanduiding voor voettekst 9"/>
          <p:cNvSpPr>
            <a:spLocks noGrp="1"/>
          </p:cNvSpPr>
          <p:nvPr>
            <p:ph type="ftr" sz="quarter" idx="11"/>
          </p:nvPr>
        </p:nvSpPr>
        <p:spPr/>
        <p:txBody>
          <a:bodyPr/>
          <a:lstStyle/>
          <a:p>
            <a:r>
              <a:rPr lang="en-US" smtClean="0"/>
              <a:t>Science on Stage - Mechelen </a:t>
            </a:r>
            <a:endParaRPr lang="nl-BE"/>
          </a:p>
        </p:txBody>
      </p:sp>
      <p:sp>
        <p:nvSpPr>
          <p:cNvPr id="11" name="Tekstvak 10"/>
          <p:cNvSpPr txBox="1"/>
          <p:nvPr/>
        </p:nvSpPr>
        <p:spPr>
          <a:xfrm>
            <a:off x="857224" y="4143380"/>
            <a:ext cx="766557" cy="400110"/>
          </a:xfrm>
          <a:prstGeom prst="rect">
            <a:avLst/>
          </a:prstGeom>
          <a:noFill/>
        </p:spPr>
        <p:txBody>
          <a:bodyPr wrap="none" rtlCol="0">
            <a:spAutoFit/>
          </a:bodyPr>
          <a:lstStyle/>
          <a:p>
            <a:r>
              <a:rPr lang="nl-NL" sz="2000" dirty="0" err="1" smtClean="0">
                <a:solidFill>
                  <a:schemeClr val="bg1"/>
                </a:solidFill>
              </a:rPr>
              <a:t>Ijzer</a:t>
            </a:r>
            <a:r>
              <a:rPr lang="nl-NL" sz="2000" dirty="0" smtClean="0">
                <a:solidFill>
                  <a:schemeClr val="bg1"/>
                </a:solidFill>
              </a:rPr>
              <a:t> </a:t>
            </a:r>
            <a:endParaRPr lang="en-US" sz="2000" dirty="0">
              <a:solidFill>
                <a:schemeClr val="bg1"/>
              </a:solidFill>
            </a:endParaRPr>
          </a:p>
        </p:txBody>
      </p:sp>
      <p:sp>
        <p:nvSpPr>
          <p:cNvPr id="12" name="Tekstvak 11"/>
          <p:cNvSpPr txBox="1"/>
          <p:nvPr/>
        </p:nvSpPr>
        <p:spPr>
          <a:xfrm>
            <a:off x="7572396" y="3000372"/>
            <a:ext cx="766557" cy="400110"/>
          </a:xfrm>
          <a:prstGeom prst="rect">
            <a:avLst/>
          </a:prstGeom>
          <a:noFill/>
        </p:spPr>
        <p:txBody>
          <a:bodyPr wrap="none" rtlCol="0">
            <a:spAutoFit/>
          </a:bodyPr>
          <a:lstStyle/>
          <a:p>
            <a:r>
              <a:rPr lang="nl-NL" sz="2000" dirty="0" err="1" smtClean="0">
                <a:solidFill>
                  <a:schemeClr val="bg1"/>
                </a:solidFill>
              </a:rPr>
              <a:t>Ijzer</a:t>
            </a:r>
            <a:r>
              <a:rPr lang="nl-NL" sz="2000" dirty="0" smtClean="0">
                <a:solidFill>
                  <a:schemeClr val="bg1"/>
                </a:solidFill>
              </a:rPr>
              <a:t> </a:t>
            </a:r>
            <a:endParaRPr lang="en-US" sz="2000" dirty="0">
              <a:solidFill>
                <a:schemeClr val="bg1"/>
              </a:solidFill>
            </a:endParaRPr>
          </a:p>
        </p:txBody>
      </p:sp>
      <p:sp>
        <p:nvSpPr>
          <p:cNvPr id="13" name="Tekstvak 12"/>
          <p:cNvSpPr txBox="1"/>
          <p:nvPr/>
        </p:nvSpPr>
        <p:spPr>
          <a:xfrm>
            <a:off x="6143636" y="1928802"/>
            <a:ext cx="1752403" cy="400110"/>
          </a:xfrm>
          <a:prstGeom prst="rect">
            <a:avLst/>
          </a:prstGeom>
          <a:noFill/>
        </p:spPr>
        <p:txBody>
          <a:bodyPr wrap="none" rtlCol="0">
            <a:spAutoFit/>
          </a:bodyPr>
          <a:lstStyle/>
          <a:p>
            <a:r>
              <a:rPr lang="nl-NL" sz="2000" dirty="0" smtClean="0">
                <a:solidFill>
                  <a:schemeClr val="bg1"/>
                </a:solidFill>
              </a:rPr>
              <a:t>zilverafzetting</a:t>
            </a:r>
            <a:endParaRPr lang="en-US" sz="2000" dirty="0">
              <a:solidFill>
                <a:schemeClr val="bg1"/>
              </a:solidFill>
            </a:endParaRPr>
          </a:p>
        </p:txBody>
      </p:sp>
      <p:cxnSp>
        <p:nvCxnSpPr>
          <p:cNvPr id="15" name="Rechte verbindingslijn met pijl 14"/>
          <p:cNvCxnSpPr/>
          <p:nvPr/>
        </p:nvCxnSpPr>
        <p:spPr>
          <a:xfrm rot="5400000">
            <a:off x="6465107" y="2464587"/>
            <a:ext cx="500066" cy="14287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p:cNvCxnSpPr/>
          <p:nvPr/>
        </p:nvCxnSpPr>
        <p:spPr>
          <a:xfrm rot="10800000" flipV="1">
            <a:off x="5715008" y="2285992"/>
            <a:ext cx="1071570" cy="28575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Onderzoeksvraag </a:t>
            </a:r>
            <a:endParaRPr lang="en-US" dirty="0"/>
          </a:p>
        </p:txBody>
      </p:sp>
      <p:sp>
        <p:nvSpPr>
          <p:cNvPr id="3" name="Tijdelijke aanduiding voor inhoud 2"/>
          <p:cNvSpPr>
            <a:spLocks noGrp="1"/>
          </p:cNvSpPr>
          <p:nvPr>
            <p:ph sz="quarter" idx="1"/>
          </p:nvPr>
        </p:nvSpPr>
        <p:spPr>
          <a:xfrm>
            <a:off x="457200" y="1600200"/>
            <a:ext cx="8472518" cy="4525963"/>
          </a:xfrm>
        </p:spPr>
        <p:txBody>
          <a:bodyPr>
            <a:normAutofit/>
          </a:bodyPr>
          <a:lstStyle/>
          <a:p>
            <a:pPr>
              <a:buNone/>
            </a:pPr>
            <a:endParaRPr lang="nl-NL" sz="2400" dirty="0" smtClean="0"/>
          </a:p>
          <a:p>
            <a:pPr>
              <a:buNone/>
            </a:pPr>
            <a:r>
              <a:rPr lang="nl-NL" sz="2400" b="1" dirty="0" smtClean="0"/>
              <a:t>Onderzoeksvraag</a:t>
            </a:r>
            <a:r>
              <a:rPr lang="nl-NL" sz="2400" dirty="0" smtClean="0"/>
              <a:t>: wat gebeurt er wanneer een ijzeren nagel in een oplossing van zilverionen wordt gebracht?</a:t>
            </a:r>
          </a:p>
          <a:p>
            <a:pPr>
              <a:buNone/>
            </a:pPr>
            <a:endParaRPr lang="nl-NL" sz="2400" dirty="0" smtClean="0"/>
          </a:p>
          <a:p>
            <a:pPr>
              <a:buNone/>
            </a:pPr>
            <a:r>
              <a:rPr lang="nl-NL" sz="2400" b="1" dirty="0" smtClean="0"/>
              <a:t>Hypothese</a:t>
            </a:r>
            <a:r>
              <a:rPr lang="nl-NL" sz="2400" dirty="0" smtClean="0"/>
              <a:t>: ijzer is de sterkere </a:t>
            </a:r>
            <a:r>
              <a:rPr lang="nl-NL" sz="2400" dirty="0" err="1" smtClean="0"/>
              <a:t>reductor</a:t>
            </a:r>
            <a:r>
              <a:rPr lang="nl-NL" sz="2400" dirty="0" smtClean="0"/>
              <a:t>, ijzer staat elektronen af aan zilverionen en wordt geoxideerd en zilverionen worden gereduceerd.</a:t>
            </a:r>
          </a:p>
          <a:p>
            <a:pPr>
              <a:buFontTx/>
              <a:buChar char="-"/>
            </a:pPr>
            <a:endParaRPr lang="nl-NL" sz="2400" dirty="0" smtClean="0"/>
          </a:p>
          <a:p>
            <a:pPr>
              <a:buFontTx/>
              <a:buChar char="-"/>
            </a:pPr>
            <a:endParaRPr lang="nl-NL" sz="2400" dirty="0" smtClean="0"/>
          </a:p>
          <a:p>
            <a:pPr>
              <a:buNone/>
            </a:pPr>
            <a:endParaRPr lang="nl-NL" sz="2400" dirty="0" smtClean="0"/>
          </a:p>
          <a:p>
            <a:pPr>
              <a:buFontTx/>
              <a:buChar char="-"/>
            </a:pPr>
            <a:endParaRPr lang="nl-NL" sz="2400" dirty="0" smtClean="0"/>
          </a:p>
          <a:p>
            <a:pPr>
              <a:buFontTx/>
              <a:buChar char="-"/>
            </a:pPr>
            <a:endParaRPr lang="en-US" dirty="0"/>
          </a:p>
        </p:txBody>
      </p:sp>
      <p:sp>
        <p:nvSpPr>
          <p:cNvPr id="4" name="Tekstvak 3"/>
          <p:cNvSpPr txBox="1"/>
          <p:nvPr/>
        </p:nvSpPr>
        <p:spPr>
          <a:xfrm>
            <a:off x="3580423" y="5571346"/>
            <a:ext cx="1348767" cy="461665"/>
          </a:xfrm>
          <a:prstGeom prst="rect">
            <a:avLst/>
          </a:prstGeom>
          <a:noFill/>
        </p:spPr>
        <p:txBody>
          <a:bodyPr wrap="none" rtlCol="0">
            <a:spAutoFit/>
          </a:bodyPr>
          <a:lstStyle/>
          <a:p>
            <a:r>
              <a:rPr lang="nl-NL" sz="2400" b="1" dirty="0" smtClean="0">
                <a:solidFill>
                  <a:srgbClr val="FF0000"/>
                </a:solidFill>
              </a:rPr>
              <a:t>Fe</a:t>
            </a:r>
            <a:r>
              <a:rPr lang="nl-NL" sz="2400" b="1" dirty="0" smtClean="0"/>
              <a:t>        Ag</a:t>
            </a:r>
            <a:endParaRPr lang="en-US" sz="2400" b="1" dirty="0"/>
          </a:p>
        </p:txBody>
      </p:sp>
      <p:sp>
        <p:nvSpPr>
          <p:cNvPr id="5" name="Tekstvak 4"/>
          <p:cNvSpPr txBox="1"/>
          <p:nvPr/>
        </p:nvSpPr>
        <p:spPr>
          <a:xfrm>
            <a:off x="2929720" y="4928404"/>
            <a:ext cx="2375650" cy="461665"/>
          </a:xfrm>
          <a:prstGeom prst="rect">
            <a:avLst/>
          </a:prstGeom>
          <a:noFill/>
        </p:spPr>
        <p:txBody>
          <a:bodyPr wrap="none" rtlCol="0">
            <a:spAutoFit/>
          </a:bodyPr>
          <a:lstStyle/>
          <a:p>
            <a:r>
              <a:rPr lang="nl-NL" sz="2400" dirty="0" smtClean="0"/>
              <a:t>Sterkere </a:t>
            </a:r>
            <a:r>
              <a:rPr lang="nl-NL" sz="2400" dirty="0" err="1" smtClean="0"/>
              <a:t>reductor</a:t>
            </a:r>
            <a:endParaRPr lang="en-US" sz="2400" dirty="0"/>
          </a:p>
        </p:txBody>
      </p:sp>
      <p:cxnSp>
        <p:nvCxnSpPr>
          <p:cNvPr id="6" name="Rechte verbindingslijn met pijl 5"/>
          <p:cNvCxnSpPr/>
          <p:nvPr/>
        </p:nvCxnSpPr>
        <p:spPr>
          <a:xfrm rot="5400000">
            <a:off x="3644100" y="5499908"/>
            <a:ext cx="285752"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hthoek 6"/>
          <p:cNvSpPr/>
          <p:nvPr/>
        </p:nvSpPr>
        <p:spPr>
          <a:xfrm>
            <a:off x="2714612" y="4714884"/>
            <a:ext cx="3143272" cy="14287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http://t3.gstatic.com/images?q=tbn:ANd9GcRNCWQXVcp-M_mw_x3zrc90Us5Au91UvP-VeEGIBoDyeJuDiCgM">
            <a:hlinkClick r:id="rId2"/>
          </p:cNvPr>
          <p:cNvPicPr>
            <a:picLocks noChangeAspect="1" noChangeArrowheads="1"/>
          </p:cNvPicPr>
          <p:nvPr/>
        </p:nvPicPr>
        <p:blipFill>
          <a:blip r:embed="rId3" cstate="print"/>
          <a:srcRect/>
          <a:stretch>
            <a:fillRect/>
          </a:stretch>
        </p:blipFill>
        <p:spPr bwMode="auto">
          <a:xfrm>
            <a:off x="4286248" y="142852"/>
            <a:ext cx="4643470" cy="535551"/>
          </a:xfrm>
          <a:prstGeom prst="rect">
            <a:avLst/>
          </a:prstGeom>
          <a:noFill/>
        </p:spPr>
      </p:pic>
      <p:sp>
        <p:nvSpPr>
          <p:cNvPr id="10" name="Tijdelijke aanduiding voor datum 9"/>
          <p:cNvSpPr>
            <a:spLocks noGrp="1"/>
          </p:cNvSpPr>
          <p:nvPr>
            <p:ph type="dt" sz="half" idx="10"/>
          </p:nvPr>
        </p:nvSpPr>
        <p:spPr/>
        <p:txBody>
          <a:bodyPr/>
          <a:lstStyle/>
          <a:p>
            <a:fld id="{BE1FEB84-9D24-484F-95E0-DBE0DBA9B85B}" type="datetime1">
              <a:rPr lang="nl-BE" smtClean="0"/>
              <a:pPr/>
              <a:t>26/08/2013</a:t>
            </a:fld>
            <a:endParaRPr lang="nl-BE"/>
          </a:p>
        </p:txBody>
      </p:sp>
      <p:sp>
        <p:nvSpPr>
          <p:cNvPr id="11" name="Tijdelijke aanduiding voor voettekst 10"/>
          <p:cNvSpPr>
            <a:spLocks noGrp="1"/>
          </p:cNvSpPr>
          <p:nvPr>
            <p:ph type="ftr" sz="quarter" idx="11"/>
          </p:nvPr>
        </p:nvSpPr>
        <p:spPr/>
        <p:txBody>
          <a:bodyPr/>
          <a:lstStyle/>
          <a:p>
            <a:r>
              <a:rPr lang="en-US" smtClean="0"/>
              <a:t>Science on Stage - Mechelen </a:t>
            </a:r>
            <a:endParaRPr lang="nl-BE"/>
          </a:p>
        </p:txBody>
      </p:sp>
      <p:sp>
        <p:nvSpPr>
          <p:cNvPr id="12" name="Tekstvak 11"/>
          <p:cNvSpPr txBox="1"/>
          <p:nvPr/>
        </p:nvSpPr>
        <p:spPr>
          <a:xfrm>
            <a:off x="3572662" y="5571346"/>
            <a:ext cx="1348767" cy="461665"/>
          </a:xfrm>
          <a:prstGeom prst="rect">
            <a:avLst/>
          </a:prstGeom>
          <a:noFill/>
        </p:spPr>
        <p:txBody>
          <a:bodyPr wrap="none" rtlCol="0">
            <a:spAutoFit/>
          </a:bodyPr>
          <a:lstStyle/>
          <a:p>
            <a:r>
              <a:rPr lang="nl-NL" sz="2400" b="1" dirty="0" smtClean="0"/>
              <a:t>Fe        Ag</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www.dille-kamille.nl/image/4f2716bc26f8/800/800/teil-zink.jpg">
            <a:hlinkClick r:id="rId2"/>
          </p:cNvPr>
          <p:cNvPicPr>
            <a:picLocks noChangeAspect="1" noChangeArrowheads="1"/>
          </p:cNvPicPr>
          <p:nvPr/>
        </p:nvPicPr>
        <p:blipFill>
          <a:blip r:embed="rId3" cstate="print"/>
          <a:srcRect/>
          <a:stretch>
            <a:fillRect/>
          </a:stretch>
        </p:blipFill>
        <p:spPr bwMode="auto">
          <a:xfrm>
            <a:off x="2428860" y="1142984"/>
            <a:ext cx="2405048" cy="2405049"/>
          </a:xfrm>
          <a:prstGeom prst="rect">
            <a:avLst/>
          </a:prstGeom>
          <a:noFill/>
        </p:spPr>
      </p:pic>
      <p:sp>
        <p:nvSpPr>
          <p:cNvPr id="2" name="Titel 1"/>
          <p:cNvSpPr>
            <a:spLocks noGrp="1"/>
          </p:cNvSpPr>
          <p:nvPr>
            <p:ph type="title"/>
          </p:nvPr>
        </p:nvSpPr>
        <p:spPr/>
        <p:txBody>
          <a:bodyPr>
            <a:normAutofit/>
          </a:bodyPr>
          <a:lstStyle/>
          <a:p>
            <a:r>
              <a:rPr lang="nl-NL" dirty="0" smtClean="0"/>
              <a:t>Corrosie </a:t>
            </a:r>
            <a:endParaRPr lang="en-US" sz="2700" dirty="0"/>
          </a:p>
        </p:txBody>
      </p:sp>
      <p:pic>
        <p:nvPicPr>
          <p:cNvPr id="4" name="Picture 8" descr="http://www.groen-land.be/content/assets/rekwisiet-just/Frankrijk/zinken_teil.JPG">
            <a:hlinkClick r:id="rId4"/>
          </p:cNvPr>
          <p:cNvPicPr>
            <a:picLocks noChangeAspect="1" noChangeArrowheads="1"/>
          </p:cNvPicPr>
          <p:nvPr/>
        </p:nvPicPr>
        <p:blipFill>
          <a:blip r:embed="rId5" cstate="print"/>
          <a:srcRect/>
          <a:stretch>
            <a:fillRect/>
          </a:stretch>
        </p:blipFill>
        <p:spPr bwMode="auto">
          <a:xfrm>
            <a:off x="5572132" y="1571612"/>
            <a:ext cx="2571734" cy="1928801"/>
          </a:xfrm>
          <a:prstGeom prst="rect">
            <a:avLst/>
          </a:prstGeom>
          <a:noFill/>
        </p:spPr>
      </p:pic>
      <p:pic>
        <p:nvPicPr>
          <p:cNvPr id="3078" name="Picture 6" descr="http://www.joostdevree.nl/bouwkunde2/jpgd/dakvormen_gebogen_dak_bollend_koper_felsnaden_foto_hans_van_nieuwkoop_www_duurzaammetaal_nl.jpg">
            <a:hlinkClick r:id="rId6"/>
          </p:cNvPr>
          <p:cNvPicPr>
            <a:picLocks noChangeAspect="1" noChangeArrowheads="1"/>
          </p:cNvPicPr>
          <p:nvPr/>
        </p:nvPicPr>
        <p:blipFill>
          <a:blip r:embed="rId7" cstate="print"/>
          <a:srcRect/>
          <a:stretch>
            <a:fillRect/>
          </a:stretch>
        </p:blipFill>
        <p:spPr bwMode="auto">
          <a:xfrm>
            <a:off x="1928794" y="4357694"/>
            <a:ext cx="2786046" cy="1903799"/>
          </a:xfrm>
          <a:prstGeom prst="rect">
            <a:avLst/>
          </a:prstGeom>
          <a:noFill/>
        </p:spPr>
      </p:pic>
      <p:sp>
        <p:nvSpPr>
          <p:cNvPr id="8" name="Tekstvak 7"/>
          <p:cNvSpPr txBox="1"/>
          <p:nvPr/>
        </p:nvSpPr>
        <p:spPr>
          <a:xfrm>
            <a:off x="642910" y="2285992"/>
            <a:ext cx="1214446" cy="584775"/>
          </a:xfrm>
          <a:prstGeom prst="rect">
            <a:avLst/>
          </a:prstGeom>
          <a:noFill/>
        </p:spPr>
        <p:txBody>
          <a:bodyPr wrap="square" rtlCol="0">
            <a:spAutoFit/>
          </a:bodyPr>
          <a:lstStyle/>
          <a:p>
            <a:r>
              <a:rPr lang="nl-NL" sz="3200" b="1" dirty="0" smtClean="0"/>
              <a:t>Zink </a:t>
            </a:r>
            <a:endParaRPr lang="en-US" sz="3200" b="1" dirty="0"/>
          </a:p>
        </p:txBody>
      </p:sp>
      <p:sp>
        <p:nvSpPr>
          <p:cNvPr id="9" name="PIJL-RECHTS 8"/>
          <p:cNvSpPr/>
          <p:nvPr/>
        </p:nvSpPr>
        <p:spPr>
          <a:xfrm>
            <a:off x="4714876" y="2571744"/>
            <a:ext cx="642942"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JL-RECHTS 9"/>
          <p:cNvSpPr/>
          <p:nvPr/>
        </p:nvSpPr>
        <p:spPr>
          <a:xfrm>
            <a:off x="5286380" y="5286388"/>
            <a:ext cx="785818"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kstvak 10"/>
          <p:cNvSpPr txBox="1"/>
          <p:nvPr/>
        </p:nvSpPr>
        <p:spPr>
          <a:xfrm>
            <a:off x="642910" y="3786190"/>
            <a:ext cx="1428760" cy="584775"/>
          </a:xfrm>
          <a:prstGeom prst="rect">
            <a:avLst/>
          </a:prstGeom>
          <a:noFill/>
        </p:spPr>
        <p:txBody>
          <a:bodyPr wrap="square" rtlCol="0">
            <a:spAutoFit/>
          </a:bodyPr>
          <a:lstStyle/>
          <a:p>
            <a:r>
              <a:rPr lang="nl-NL" sz="3200" b="1" dirty="0" smtClean="0"/>
              <a:t>Koper  </a:t>
            </a:r>
            <a:endParaRPr lang="en-US" sz="3200" b="1" dirty="0"/>
          </a:p>
        </p:txBody>
      </p:sp>
      <p:pic>
        <p:nvPicPr>
          <p:cNvPr id="12" name="Afbeelding 11"/>
          <p:cNvPicPr/>
          <p:nvPr/>
        </p:nvPicPr>
        <p:blipFill>
          <a:blip r:embed="rId8"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r="-158" b="22317"/>
          <a:stretch>
            <a:fillRect/>
          </a:stretch>
        </p:blipFill>
        <p:spPr>
          <a:xfrm>
            <a:off x="6500826" y="4214818"/>
            <a:ext cx="2428892" cy="2000264"/>
          </a:xfrm>
          <a:prstGeom prst="rect">
            <a:avLst/>
          </a:prstGeom>
        </p:spPr>
      </p:pic>
      <p:sp>
        <p:nvSpPr>
          <p:cNvPr id="13" name="Tekstvak 12"/>
          <p:cNvSpPr txBox="1"/>
          <p:nvPr/>
        </p:nvSpPr>
        <p:spPr>
          <a:xfrm>
            <a:off x="6572264" y="5786454"/>
            <a:ext cx="875240" cy="369332"/>
          </a:xfrm>
          <a:prstGeom prst="rect">
            <a:avLst/>
          </a:prstGeom>
          <a:noFill/>
        </p:spPr>
        <p:txBody>
          <a:bodyPr wrap="none" rtlCol="0">
            <a:spAutoFit/>
          </a:bodyPr>
          <a:lstStyle/>
          <a:p>
            <a:r>
              <a:rPr lang="nl-NL" b="1" dirty="0" err="1" smtClean="0">
                <a:solidFill>
                  <a:schemeClr val="bg1"/>
                </a:solidFill>
              </a:rPr>
              <a:t>Bayeux</a:t>
            </a:r>
            <a:endParaRPr lang="en-US" b="1" dirty="0">
              <a:solidFill>
                <a:schemeClr val="bg1"/>
              </a:solidFill>
            </a:endParaRPr>
          </a:p>
        </p:txBody>
      </p:sp>
      <p:pic>
        <p:nvPicPr>
          <p:cNvPr id="14" name="Picture 2" descr="http://t3.gstatic.com/images?q=tbn:ANd9GcRNCWQXVcp-M_mw_x3zrc90Us5Au91UvP-VeEGIBoDyeJuDiCgM">
            <a:hlinkClick r:id="rId9"/>
          </p:cNvPr>
          <p:cNvPicPr>
            <a:picLocks noChangeAspect="1" noChangeArrowheads="1"/>
          </p:cNvPicPr>
          <p:nvPr/>
        </p:nvPicPr>
        <p:blipFill>
          <a:blip r:embed="rId10" cstate="print"/>
          <a:srcRect/>
          <a:stretch>
            <a:fillRect/>
          </a:stretch>
        </p:blipFill>
        <p:spPr bwMode="auto">
          <a:xfrm>
            <a:off x="4286248" y="142852"/>
            <a:ext cx="4643470" cy="535551"/>
          </a:xfrm>
          <a:prstGeom prst="rect">
            <a:avLst/>
          </a:prstGeom>
          <a:noFill/>
        </p:spPr>
      </p:pic>
      <p:sp>
        <p:nvSpPr>
          <p:cNvPr id="15" name="Tijdelijke aanduiding voor datum 14"/>
          <p:cNvSpPr>
            <a:spLocks noGrp="1"/>
          </p:cNvSpPr>
          <p:nvPr>
            <p:ph type="dt" sz="half" idx="10"/>
          </p:nvPr>
        </p:nvSpPr>
        <p:spPr/>
        <p:txBody>
          <a:bodyPr/>
          <a:lstStyle/>
          <a:p>
            <a:fld id="{67A706E4-8FCB-45A6-A58C-B4A054B12426}" type="datetime1">
              <a:rPr lang="nl-BE" smtClean="0"/>
              <a:pPr/>
              <a:t>26/08/2013</a:t>
            </a:fld>
            <a:endParaRPr lang="nl-BE"/>
          </a:p>
        </p:txBody>
      </p:sp>
      <p:sp>
        <p:nvSpPr>
          <p:cNvPr id="16" name="Tijdelijke aanduiding voor voettekst 15"/>
          <p:cNvSpPr>
            <a:spLocks noGrp="1"/>
          </p:cNvSpPr>
          <p:nvPr>
            <p:ph type="ftr" sz="quarter" idx="11"/>
          </p:nvPr>
        </p:nvSpPr>
        <p:spPr/>
        <p:txBody>
          <a:bodyPr/>
          <a:lstStyle/>
          <a:p>
            <a:r>
              <a:rPr lang="en-US" smtClean="0"/>
              <a:t>Science on Stage - Mechelen </a:t>
            </a:r>
            <a:endParaRPr lang="nl-BE"/>
          </a:p>
        </p:txBody>
      </p:sp>
      <p:sp>
        <p:nvSpPr>
          <p:cNvPr id="17" name="Tekstvak 16"/>
          <p:cNvSpPr txBox="1"/>
          <p:nvPr/>
        </p:nvSpPr>
        <p:spPr>
          <a:xfrm>
            <a:off x="500034" y="1214422"/>
            <a:ext cx="4643470" cy="369332"/>
          </a:xfrm>
          <a:prstGeom prst="rect">
            <a:avLst/>
          </a:prstGeom>
          <a:noFill/>
        </p:spPr>
        <p:txBody>
          <a:bodyPr wrap="square" rtlCol="0">
            <a:spAutoFit/>
          </a:bodyPr>
          <a:lstStyle/>
          <a:p>
            <a:r>
              <a:rPr lang="nl-NL" dirty="0" smtClean="0"/>
              <a:t>(&lt; Lat.: </a:t>
            </a:r>
            <a:r>
              <a:rPr lang="nl-BE" sz="1600" dirty="0" err="1" smtClean="0"/>
              <a:t>corrodĕre</a:t>
            </a:r>
            <a:r>
              <a:rPr lang="nl-BE" sz="1600" dirty="0" smtClean="0"/>
              <a:t>, </a:t>
            </a:r>
            <a:r>
              <a:rPr lang="nl-NL" dirty="0" smtClean="0"/>
              <a:t>opvreten, afknabbelen)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Verder onderzoek</a:t>
            </a:r>
            <a:endParaRPr lang="en-US" dirty="0"/>
          </a:p>
        </p:txBody>
      </p:sp>
      <p:sp>
        <p:nvSpPr>
          <p:cNvPr id="3" name="Tijdelijke aanduiding voor inhoud 2"/>
          <p:cNvSpPr>
            <a:spLocks noGrp="1"/>
          </p:cNvSpPr>
          <p:nvPr>
            <p:ph sz="quarter" idx="1"/>
          </p:nvPr>
        </p:nvSpPr>
        <p:spPr>
          <a:xfrm>
            <a:off x="671482" y="3929066"/>
            <a:ext cx="8472518" cy="2500330"/>
          </a:xfrm>
        </p:spPr>
        <p:txBody>
          <a:bodyPr>
            <a:noAutofit/>
          </a:bodyPr>
          <a:lstStyle/>
          <a:p>
            <a:r>
              <a:rPr lang="nl-NL" sz="2400" dirty="0" smtClean="0"/>
              <a:t>Opstellen van onderzoeksplan, analoog aan vorige, leerlingen stellen dit zelf op.</a:t>
            </a:r>
          </a:p>
          <a:p>
            <a:r>
              <a:rPr lang="nl-NL" sz="2400" dirty="0" smtClean="0"/>
              <a:t>(Moeten voor elke combinatie voorspellen wat ze denken dat er zal gebeuren. Voorspellen is afhankelijk van voorkennis).</a:t>
            </a:r>
          </a:p>
          <a:p>
            <a:r>
              <a:rPr lang="nl-NL" sz="2400" dirty="0" smtClean="0"/>
              <a:t>Uitvoeren, waarnemen, besluit trekken.</a:t>
            </a:r>
          </a:p>
          <a:p>
            <a:pPr algn="ctr">
              <a:buNone/>
            </a:pPr>
            <a:endParaRPr lang="nl-NL" sz="2400" dirty="0" smtClean="0"/>
          </a:p>
          <a:p>
            <a:pPr>
              <a:buNone/>
            </a:pPr>
            <a:endParaRPr lang="nl-NL" sz="2400" dirty="0" smtClean="0"/>
          </a:p>
          <a:p>
            <a:pPr>
              <a:buFontTx/>
              <a:buChar char="-"/>
            </a:pPr>
            <a:endParaRPr lang="nl-NL" sz="2400" dirty="0" smtClean="0"/>
          </a:p>
          <a:p>
            <a:pPr>
              <a:buFontTx/>
              <a:buChar char="-"/>
            </a:pPr>
            <a:endParaRPr lang="nl-NL" sz="2400" dirty="0" smtClean="0"/>
          </a:p>
          <a:p>
            <a:pPr>
              <a:buFontTx/>
              <a:buChar char="-"/>
            </a:pPr>
            <a:endParaRPr lang="en-US" sz="2400" dirty="0"/>
          </a:p>
        </p:txBody>
      </p:sp>
      <p:grpSp>
        <p:nvGrpSpPr>
          <p:cNvPr id="22" name="Groep 21"/>
          <p:cNvGrpSpPr/>
          <p:nvPr/>
        </p:nvGrpSpPr>
        <p:grpSpPr>
          <a:xfrm>
            <a:off x="2929720" y="1857364"/>
            <a:ext cx="2375650" cy="1104607"/>
            <a:chOff x="2929720" y="4928404"/>
            <a:chExt cx="2375650" cy="1104607"/>
          </a:xfrm>
        </p:grpSpPr>
        <p:sp>
          <p:nvSpPr>
            <p:cNvPr id="23" name="Tekstvak 22"/>
            <p:cNvSpPr txBox="1"/>
            <p:nvPr/>
          </p:nvSpPr>
          <p:spPr>
            <a:xfrm>
              <a:off x="3572662" y="5571346"/>
              <a:ext cx="1348767" cy="461665"/>
            </a:xfrm>
            <a:prstGeom prst="rect">
              <a:avLst/>
            </a:prstGeom>
            <a:noFill/>
          </p:spPr>
          <p:txBody>
            <a:bodyPr wrap="none" rtlCol="0">
              <a:spAutoFit/>
            </a:bodyPr>
            <a:lstStyle/>
            <a:p>
              <a:r>
                <a:rPr lang="nl-NL" sz="2400" b="1" dirty="0" smtClean="0"/>
                <a:t>Fe        Ag</a:t>
              </a:r>
              <a:endParaRPr lang="en-US" sz="2400" b="1" dirty="0"/>
            </a:p>
          </p:txBody>
        </p:sp>
        <p:sp>
          <p:nvSpPr>
            <p:cNvPr id="24" name="Tekstvak 23"/>
            <p:cNvSpPr txBox="1"/>
            <p:nvPr/>
          </p:nvSpPr>
          <p:spPr>
            <a:xfrm>
              <a:off x="2929720" y="4928404"/>
              <a:ext cx="2375650" cy="461665"/>
            </a:xfrm>
            <a:prstGeom prst="rect">
              <a:avLst/>
            </a:prstGeom>
            <a:noFill/>
          </p:spPr>
          <p:txBody>
            <a:bodyPr wrap="none" rtlCol="0">
              <a:spAutoFit/>
            </a:bodyPr>
            <a:lstStyle/>
            <a:p>
              <a:r>
                <a:rPr lang="nl-NL" sz="2400" dirty="0" smtClean="0"/>
                <a:t>Sterkere </a:t>
              </a:r>
              <a:r>
                <a:rPr lang="nl-NL" sz="2400" dirty="0" err="1" smtClean="0"/>
                <a:t>reductor</a:t>
              </a:r>
              <a:endParaRPr lang="en-US" sz="2400" dirty="0"/>
            </a:p>
          </p:txBody>
        </p:sp>
        <p:cxnSp>
          <p:nvCxnSpPr>
            <p:cNvPr id="25" name="Rechte verbindingslijn met pijl 24"/>
            <p:cNvCxnSpPr/>
            <p:nvPr/>
          </p:nvCxnSpPr>
          <p:spPr>
            <a:xfrm rot="5400000">
              <a:off x="3644100" y="5499908"/>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6" name="Tekstvak 25"/>
          <p:cNvSpPr txBox="1"/>
          <p:nvPr/>
        </p:nvSpPr>
        <p:spPr>
          <a:xfrm>
            <a:off x="3643306" y="3144042"/>
            <a:ext cx="510076" cy="461665"/>
          </a:xfrm>
          <a:prstGeom prst="rect">
            <a:avLst/>
          </a:prstGeom>
          <a:noFill/>
        </p:spPr>
        <p:txBody>
          <a:bodyPr wrap="none" rtlCol="0">
            <a:spAutoFit/>
          </a:bodyPr>
          <a:lstStyle/>
          <a:p>
            <a:r>
              <a:rPr lang="nl-NL" sz="2400" b="1" dirty="0" smtClean="0">
                <a:solidFill>
                  <a:srgbClr val="FF0000"/>
                </a:solidFill>
              </a:rPr>
              <a:t>Cu</a:t>
            </a:r>
            <a:endParaRPr lang="en-US" sz="2400" b="1" dirty="0">
              <a:solidFill>
                <a:srgbClr val="FF0000"/>
              </a:solidFill>
            </a:endParaRPr>
          </a:p>
        </p:txBody>
      </p:sp>
      <p:cxnSp>
        <p:nvCxnSpPr>
          <p:cNvPr id="27" name="Rechte verbindingslijn met pijl 26"/>
          <p:cNvCxnSpPr/>
          <p:nvPr/>
        </p:nvCxnSpPr>
        <p:spPr>
          <a:xfrm rot="10800000">
            <a:off x="3357554" y="2929728"/>
            <a:ext cx="428628" cy="28575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Rechte verbindingslijn met pijl 27"/>
          <p:cNvCxnSpPr/>
          <p:nvPr/>
        </p:nvCxnSpPr>
        <p:spPr>
          <a:xfrm rot="5400000" flipH="1" flipV="1">
            <a:off x="3840056" y="2938226"/>
            <a:ext cx="383251" cy="8050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Rechte verbindingslijn met pijl 28"/>
          <p:cNvCxnSpPr>
            <a:stCxn id="26" idx="3"/>
          </p:cNvCxnSpPr>
          <p:nvPr/>
        </p:nvCxnSpPr>
        <p:spPr>
          <a:xfrm flipV="1">
            <a:off x="4153382" y="3001166"/>
            <a:ext cx="918684" cy="37370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kstvak 29"/>
          <p:cNvSpPr txBox="1"/>
          <p:nvPr/>
        </p:nvSpPr>
        <p:spPr>
          <a:xfrm>
            <a:off x="5286380" y="3072604"/>
            <a:ext cx="351378" cy="523220"/>
          </a:xfrm>
          <a:prstGeom prst="rect">
            <a:avLst/>
          </a:prstGeom>
          <a:noFill/>
        </p:spPr>
        <p:txBody>
          <a:bodyPr wrap="none" rtlCol="0">
            <a:spAutoFit/>
          </a:bodyPr>
          <a:lstStyle/>
          <a:p>
            <a:r>
              <a:rPr lang="nl-NL" sz="2800" b="1" dirty="0" smtClean="0">
                <a:solidFill>
                  <a:srgbClr val="FF0000"/>
                </a:solidFill>
              </a:rPr>
              <a:t>?</a:t>
            </a:r>
            <a:endParaRPr lang="en-US" sz="2800" b="1" dirty="0">
              <a:solidFill>
                <a:srgbClr val="FF0000"/>
              </a:solidFill>
            </a:endParaRPr>
          </a:p>
        </p:txBody>
      </p:sp>
      <p:sp>
        <p:nvSpPr>
          <p:cNvPr id="31" name="Tekstvak 30"/>
          <p:cNvSpPr txBox="1"/>
          <p:nvPr/>
        </p:nvSpPr>
        <p:spPr>
          <a:xfrm>
            <a:off x="4286248" y="3429000"/>
            <a:ext cx="497252" cy="461665"/>
          </a:xfrm>
          <a:prstGeom prst="rect">
            <a:avLst/>
          </a:prstGeom>
          <a:noFill/>
        </p:spPr>
        <p:txBody>
          <a:bodyPr wrap="none" rtlCol="0">
            <a:spAutoFit/>
          </a:bodyPr>
          <a:lstStyle/>
          <a:p>
            <a:r>
              <a:rPr lang="nl-NL" sz="2400" b="1" dirty="0" smtClean="0">
                <a:solidFill>
                  <a:schemeClr val="accent3">
                    <a:lumMod val="75000"/>
                  </a:schemeClr>
                </a:solidFill>
              </a:rPr>
              <a:t>Zn</a:t>
            </a:r>
            <a:endParaRPr lang="en-US" sz="2400" b="1" dirty="0">
              <a:solidFill>
                <a:schemeClr val="accent3">
                  <a:lumMod val="75000"/>
                </a:schemeClr>
              </a:solidFill>
            </a:endParaRPr>
          </a:p>
        </p:txBody>
      </p:sp>
      <p:cxnSp>
        <p:nvCxnSpPr>
          <p:cNvPr id="33" name="Rechte verbindingslijn met pijl 32"/>
          <p:cNvCxnSpPr/>
          <p:nvPr/>
        </p:nvCxnSpPr>
        <p:spPr>
          <a:xfrm rot="10800000">
            <a:off x="3571868" y="2928934"/>
            <a:ext cx="785818" cy="571504"/>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Rechte verbindingslijn met pijl 33"/>
          <p:cNvCxnSpPr>
            <a:stCxn id="31" idx="0"/>
            <a:endCxn id="23" idx="2"/>
          </p:cNvCxnSpPr>
          <p:nvPr/>
        </p:nvCxnSpPr>
        <p:spPr>
          <a:xfrm rot="16200000" flipV="1">
            <a:off x="4157446" y="3051572"/>
            <a:ext cx="467029" cy="287828"/>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Rechte verbindingslijn met pijl 35"/>
          <p:cNvCxnSpPr/>
          <p:nvPr/>
        </p:nvCxnSpPr>
        <p:spPr>
          <a:xfrm rot="5400000" flipH="1" flipV="1">
            <a:off x="4714876" y="2928934"/>
            <a:ext cx="571504" cy="571504"/>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1" name="Tekstvak 40"/>
          <p:cNvSpPr txBox="1"/>
          <p:nvPr/>
        </p:nvSpPr>
        <p:spPr>
          <a:xfrm>
            <a:off x="5572132" y="2786058"/>
            <a:ext cx="351378" cy="523220"/>
          </a:xfrm>
          <a:prstGeom prst="rect">
            <a:avLst/>
          </a:prstGeom>
          <a:noFill/>
        </p:spPr>
        <p:txBody>
          <a:bodyPr wrap="none" rtlCol="0">
            <a:spAutoFit/>
          </a:bodyPr>
          <a:lstStyle/>
          <a:p>
            <a:r>
              <a:rPr lang="nl-NL" sz="2800" b="1" dirty="0" smtClean="0">
                <a:solidFill>
                  <a:schemeClr val="accent3">
                    <a:lumMod val="75000"/>
                  </a:schemeClr>
                </a:solidFill>
              </a:rPr>
              <a:t>?</a:t>
            </a:r>
            <a:endParaRPr lang="en-US" sz="2800" b="1" dirty="0">
              <a:solidFill>
                <a:schemeClr val="accent3">
                  <a:lumMod val="75000"/>
                </a:schemeClr>
              </a:solidFill>
            </a:endParaRPr>
          </a:p>
        </p:txBody>
      </p:sp>
      <p:pic>
        <p:nvPicPr>
          <p:cNvPr id="18" name="Picture 2" descr="http://t3.gstatic.com/images?q=tbn:ANd9GcRNCWQXVcp-M_mw_x3zrc90Us5Au91UvP-VeEGIBoDyeJuDiCgM">
            <a:hlinkClick r:id="rId2"/>
          </p:cNvPr>
          <p:cNvPicPr>
            <a:picLocks noChangeAspect="1" noChangeArrowheads="1"/>
          </p:cNvPicPr>
          <p:nvPr/>
        </p:nvPicPr>
        <p:blipFill>
          <a:blip r:embed="rId3" cstate="print"/>
          <a:srcRect/>
          <a:stretch>
            <a:fillRect/>
          </a:stretch>
        </p:blipFill>
        <p:spPr bwMode="auto">
          <a:xfrm>
            <a:off x="4286248" y="142852"/>
            <a:ext cx="4643470" cy="535551"/>
          </a:xfrm>
          <a:prstGeom prst="rect">
            <a:avLst/>
          </a:prstGeom>
          <a:noFill/>
        </p:spPr>
      </p:pic>
      <p:sp>
        <p:nvSpPr>
          <p:cNvPr id="19" name="Tijdelijke aanduiding voor datum 18"/>
          <p:cNvSpPr>
            <a:spLocks noGrp="1"/>
          </p:cNvSpPr>
          <p:nvPr>
            <p:ph type="dt" sz="half" idx="10"/>
          </p:nvPr>
        </p:nvSpPr>
        <p:spPr/>
        <p:txBody>
          <a:bodyPr/>
          <a:lstStyle/>
          <a:p>
            <a:fld id="{0992896D-AA1C-463D-87E4-8E011D5F45E3}" type="datetime1">
              <a:rPr lang="nl-BE" smtClean="0"/>
              <a:pPr/>
              <a:t>26/08/2013</a:t>
            </a:fld>
            <a:endParaRPr lang="nl-BE"/>
          </a:p>
        </p:txBody>
      </p:sp>
      <p:sp>
        <p:nvSpPr>
          <p:cNvPr id="20" name="Tijdelijke aanduiding voor voettekst 19"/>
          <p:cNvSpPr>
            <a:spLocks noGrp="1"/>
          </p:cNvSpPr>
          <p:nvPr>
            <p:ph type="ftr" sz="quarter" idx="11"/>
          </p:nvPr>
        </p:nvSpPr>
        <p:spPr/>
        <p:txBody>
          <a:bodyPr/>
          <a:lstStyle/>
          <a:p>
            <a:r>
              <a:rPr lang="en-US" smtClean="0"/>
              <a:t>Science on Stage - Mechelen </a:t>
            </a:r>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6" grpId="0"/>
      <p:bldP spid="30" grpId="0"/>
      <p:bldP spid="31"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Verder onderzoek</a:t>
            </a:r>
            <a:endParaRPr lang="en-US" dirty="0"/>
          </a:p>
        </p:txBody>
      </p:sp>
      <p:pic>
        <p:nvPicPr>
          <p:cNvPr id="2058" name="Picture 10"/>
          <p:cNvPicPr>
            <a:picLocks noGrp="1" noChangeAspect="1" noChangeArrowheads="1"/>
          </p:cNvPicPr>
          <p:nvPr>
            <p:ph sz="quarter" idx="1"/>
          </p:nvPr>
        </p:nvPicPr>
        <p:blipFill>
          <a:blip r:embed="rId2" cstate="print"/>
          <a:srcRect/>
          <a:stretch>
            <a:fillRect/>
          </a:stretch>
        </p:blipFill>
        <p:spPr bwMode="auto">
          <a:xfrm>
            <a:off x="4857752" y="1714488"/>
            <a:ext cx="1714512" cy="3281682"/>
          </a:xfrm>
          <a:prstGeom prst="rect">
            <a:avLst/>
          </a:prstGeom>
          <a:noFill/>
          <a:ln w="9525">
            <a:noFill/>
            <a:miter lim="800000"/>
            <a:headEnd/>
            <a:tailEnd/>
          </a:ln>
        </p:spPr>
      </p:pic>
      <p:pic>
        <p:nvPicPr>
          <p:cNvPr id="2055" name="Picture 7"/>
          <p:cNvPicPr>
            <a:picLocks noChangeAspect="1" noChangeArrowheads="1"/>
          </p:cNvPicPr>
          <p:nvPr/>
        </p:nvPicPr>
        <p:blipFill>
          <a:blip r:embed="rId3" cstate="print"/>
          <a:srcRect/>
          <a:stretch>
            <a:fillRect/>
          </a:stretch>
        </p:blipFill>
        <p:spPr bwMode="auto">
          <a:xfrm>
            <a:off x="2101528" y="1285860"/>
            <a:ext cx="1790700" cy="4800600"/>
          </a:xfrm>
          <a:prstGeom prst="rect">
            <a:avLst/>
          </a:prstGeom>
          <a:noFill/>
          <a:ln w="9525">
            <a:noFill/>
            <a:miter lim="800000"/>
            <a:headEnd/>
            <a:tailEnd/>
          </a:ln>
        </p:spPr>
      </p:pic>
      <p:sp>
        <p:nvSpPr>
          <p:cNvPr id="11" name="Tekstvak 10"/>
          <p:cNvSpPr txBox="1"/>
          <p:nvPr/>
        </p:nvSpPr>
        <p:spPr>
          <a:xfrm>
            <a:off x="2101528" y="3214686"/>
            <a:ext cx="678391" cy="461665"/>
          </a:xfrm>
          <a:prstGeom prst="rect">
            <a:avLst/>
          </a:prstGeom>
          <a:noFill/>
        </p:spPr>
        <p:txBody>
          <a:bodyPr wrap="none" rtlCol="0">
            <a:spAutoFit/>
          </a:bodyPr>
          <a:lstStyle/>
          <a:p>
            <a:r>
              <a:rPr lang="nl-NL" sz="2400" dirty="0" smtClean="0">
                <a:solidFill>
                  <a:schemeClr val="bg1"/>
                </a:solidFill>
              </a:rPr>
              <a:t>zink</a:t>
            </a:r>
            <a:endParaRPr lang="en-US" sz="2400" dirty="0">
              <a:solidFill>
                <a:schemeClr val="bg1"/>
              </a:solidFill>
            </a:endParaRPr>
          </a:p>
        </p:txBody>
      </p:sp>
      <p:sp>
        <p:nvSpPr>
          <p:cNvPr id="12" name="Tekstvak 11"/>
          <p:cNvSpPr txBox="1"/>
          <p:nvPr/>
        </p:nvSpPr>
        <p:spPr>
          <a:xfrm>
            <a:off x="3030222" y="3929066"/>
            <a:ext cx="705129" cy="461665"/>
          </a:xfrm>
          <a:prstGeom prst="rect">
            <a:avLst/>
          </a:prstGeom>
          <a:noFill/>
        </p:spPr>
        <p:txBody>
          <a:bodyPr wrap="none" rtlCol="0">
            <a:spAutoFit/>
          </a:bodyPr>
          <a:lstStyle/>
          <a:p>
            <a:r>
              <a:rPr lang="nl-NL" sz="2400" dirty="0" smtClean="0">
                <a:solidFill>
                  <a:schemeClr val="bg1"/>
                </a:solidFill>
              </a:rPr>
              <a:t>ijzer</a:t>
            </a:r>
            <a:endParaRPr lang="en-US" sz="2400" dirty="0">
              <a:solidFill>
                <a:schemeClr val="bg1"/>
              </a:solidFill>
            </a:endParaRPr>
          </a:p>
        </p:txBody>
      </p:sp>
      <p:sp>
        <p:nvSpPr>
          <p:cNvPr id="13" name="Tekstvak 12"/>
          <p:cNvSpPr txBox="1"/>
          <p:nvPr/>
        </p:nvSpPr>
        <p:spPr>
          <a:xfrm>
            <a:off x="3030222" y="5072074"/>
            <a:ext cx="898836" cy="461665"/>
          </a:xfrm>
          <a:prstGeom prst="rect">
            <a:avLst/>
          </a:prstGeom>
          <a:noFill/>
        </p:spPr>
        <p:txBody>
          <a:bodyPr wrap="none" rtlCol="0">
            <a:spAutoFit/>
          </a:bodyPr>
          <a:lstStyle/>
          <a:p>
            <a:r>
              <a:rPr lang="nl-NL" sz="2400" dirty="0" smtClean="0">
                <a:solidFill>
                  <a:schemeClr val="bg1"/>
                </a:solidFill>
              </a:rPr>
              <a:t>koper</a:t>
            </a:r>
            <a:endParaRPr lang="en-US" sz="2400" dirty="0">
              <a:solidFill>
                <a:schemeClr val="bg1"/>
              </a:solidFill>
            </a:endParaRPr>
          </a:p>
        </p:txBody>
      </p:sp>
      <p:pic>
        <p:nvPicPr>
          <p:cNvPr id="2057" name="Picture 9"/>
          <p:cNvPicPr>
            <a:picLocks noChangeAspect="1" noChangeArrowheads="1"/>
          </p:cNvPicPr>
          <p:nvPr/>
        </p:nvPicPr>
        <p:blipFill>
          <a:blip r:embed="rId4" cstate="print"/>
          <a:srcRect/>
          <a:stretch>
            <a:fillRect/>
          </a:stretch>
        </p:blipFill>
        <p:spPr bwMode="auto">
          <a:xfrm>
            <a:off x="500034" y="1714488"/>
            <a:ext cx="1428760" cy="4034146"/>
          </a:xfrm>
          <a:prstGeom prst="rect">
            <a:avLst/>
          </a:prstGeom>
          <a:noFill/>
          <a:ln w="9525">
            <a:noFill/>
            <a:miter lim="800000"/>
            <a:headEnd/>
            <a:tailEnd/>
          </a:ln>
        </p:spPr>
      </p:pic>
      <p:pic>
        <p:nvPicPr>
          <p:cNvPr id="2060" name="Picture 12"/>
          <p:cNvPicPr>
            <a:picLocks noChangeAspect="1" noChangeArrowheads="1"/>
          </p:cNvPicPr>
          <p:nvPr/>
        </p:nvPicPr>
        <p:blipFill>
          <a:blip r:embed="rId5" cstate="print"/>
          <a:srcRect/>
          <a:stretch>
            <a:fillRect/>
          </a:stretch>
        </p:blipFill>
        <p:spPr bwMode="auto">
          <a:xfrm>
            <a:off x="6715140" y="1500174"/>
            <a:ext cx="2247900" cy="4248150"/>
          </a:xfrm>
          <a:prstGeom prst="rect">
            <a:avLst/>
          </a:prstGeom>
          <a:noFill/>
          <a:ln w="9525">
            <a:noFill/>
            <a:miter lim="800000"/>
            <a:headEnd/>
            <a:tailEnd/>
          </a:ln>
        </p:spPr>
      </p:pic>
      <p:pic>
        <p:nvPicPr>
          <p:cNvPr id="10" name="Picture 2" descr="http://t3.gstatic.com/images?q=tbn:ANd9GcRNCWQXVcp-M_mw_x3zrc90Us5Au91UvP-VeEGIBoDyeJuDiCgM">
            <a:hlinkClick r:id="rId6"/>
          </p:cNvPr>
          <p:cNvPicPr>
            <a:picLocks noChangeAspect="1" noChangeArrowheads="1"/>
          </p:cNvPicPr>
          <p:nvPr/>
        </p:nvPicPr>
        <p:blipFill>
          <a:blip r:embed="rId7" cstate="print"/>
          <a:srcRect/>
          <a:stretch>
            <a:fillRect/>
          </a:stretch>
        </p:blipFill>
        <p:spPr bwMode="auto">
          <a:xfrm>
            <a:off x="4286248" y="142852"/>
            <a:ext cx="4643470" cy="535551"/>
          </a:xfrm>
          <a:prstGeom prst="rect">
            <a:avLst/>
          </a:prstGeom>
          <a:noFill/>
        </p:spPr>
      </p:pic>
      <p:sp>
        <p:nvSpPr>
          <p:cNvPr id="14" name="Tijdelijke aanduiding voor datum 13"/>
          <p:cNvSpPr>
            <a:spLocks noGrp="1"/>
          </p:cNvSpPr>
          <p:nvPr>
            <p:ph type="dt" sz="half" idx="10"/>
          </p:nvPr>
        </p:nvSpPr>
        <p:spPr/>
        <p:txBody>
          <a:bodyPr/>
          <a:lstStyle/>
          <a:p>
            <a:fld id="{E94D05E5-5C93-4FCC-868A-56404C45D88B}" type="datetime1">
              <a:rPr lang="nl-BE" smtClean="0"/>
              <a:pPr/>
              <a:t>26/08/2013</a:t>
            </a:fld>
            <a:endParaRPr lang="nl-BE"/>
          </a:p>
        </p:txBody>
      </p:sp>
      <p:sp>
        <p:nvSpPr>
          <p:cNvPr id="15" name="Tijdelijke aanduiding voor voettekst 14"/>
          <p:cNvSpPr>
            <a:spLocks noGrp="1"/>
          </p:cNvSpPr>
          <p:nvPr>
            <p:ph type="ftr" sz="quarter" idx="11"/>
          </p:nvPr>
        </p:nvSpPr>
        <p:spPr/>
        <p:txBody>
          <a:bodyPr/>
          <a:lstStyle/>
          <a:p>
            <a:r>
              <a:rPr lang="en-US" smtClean="0"/>
              <a:t>Science on Stage - Mechelen </a:t>
            </a:r>
            <a:endParaRPr lang="nl-BE"/>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Verdringingsreeks van deze metalen</a:t>
            </a:r>
            <a:endParaRPr lang="en-US" dirty="0"/>
          </a:p>
        </p:txBody>
      </p:sp>
      <p:sp>
        <p:nvSpPr>
          <p:cNvPr id="3" name="Tijdelijke aanduiding voor inhoud 2"/>
          <p:cNvSpPr>
            <a:spLocks noGrp="1"/>
          </p:cNvSpPr>
          <p:nvPr>
            <p:ph sz="quarter" idx="1"/>
          </p:nvPr>
        </p:nvSpPr>
        <p:spPr>
          <a:xfrm>
            <a:off x="214282" y="1600200"/>
            <a:ext cx="8929718" cy="4525963"/>
          </a:xfrm>
        </p:spPr>
        <p:txBody>
          <a:bodyPr>
            <a:normAutofit/>
          </a:bodyPr>
          <a:lstStyle/>
          <a:p>
            <a:pPr algn="ctr">
              <a:buNone/>
            </a:pPr>
            <a:r>
              <a:rPr lang="nl-NL" sz="2400" dirty="0" smtClean="0"/>
              <a:t> Zn    Fe    Cu   Ag</a:t>
            </a:r>
          </a:p>
          <a:p>
            <a:endParaRPr lang="nl-NL" sz="2400" dirty="0" smtClean="0"/>
          </a:p>
          <a:p>
            <a:r>
              <a:rPr lang="nl-NL" sz="2400" dirty="0" smtClean="0"/>
              <a:t>Uitbreiding: </a:t>
            </a:r>
          </a:p>
          <a:p>
            <a:pPr algn="ctr">
              <a:buNone/>
            </a:pPr>
            <a:r>
              <a:rPr lang="nl-NL" sz="2400" b="1" dirty="0" smtClean="0"/>
              <a:t>Li  K  Ba  Ca  Na  Mg  Al  </a:t>
            </a:r>
            <a:r>
              <a:rPr lang="nl-NL" sz="2400" b="1" dirty="0" smtClean="0">
                <a:solidFill>
                  <a:srgbClr val="C00000"/>
                </a:solidFill>
              </a:rPr>
              <a:t>Zn  Fe  </a:t>
            </a:r>
            <a:r>
              <a:rPr lang="nl-NL" sz="2400" b="1" dirty="0" smtClean="0"/>
              <a:t>Ni  Pb  </a:t>
            </a:r>
            <a:r>
              <a:rPr lang="nl-NL" sz="2400" b="1" dirty="0" smtClean="0">
                <a:solidFill>
                  <a:srgbClr val="C00000"/>
                </a:solidFill>
              </a:rPr>
              <a:t>Cu</a:t>
            </a:r>
            <a:r>
              <a:rPr lang="nl-NL" sz="2400" b="1" dirty="0" smtClean="0"/>
              <a:t>  Hg  </a:t>
            </a:r>
            <a:r>
              <a:rPr lang="nl-NL" sz="2400" b="1" dirty="0" smtClean="0">
                <a:solidFill>
                  <a:srgbClr val="C00000"/>
                </a:solidFill>
              </a:rPr>
              <a:t>Ag</a:t>
            </a:r>
            <a:r>
              <a:rPr lang="nl-NL" sz="2400" b="1" dirty="0" smtClean="0"/>
              <a:t>  Pt  Au </a:t>
            </a:r>
          </a:p>
          <a:p>
            <a:endParaRPr lang="nl-NL" sz="2400" dirty="0" smtClean="0"/>
          </a:p>
          <a:p>
            <a:r>
              <a:rPr lang="nl-NL" sz="2400" dirty="0" smtClean="0"/>
              <a:t>Het begrip “verdringingsreeks” </a:t>
            </a:r>
          </a:p>
          <a:p>
            <a:r>
              <a:rPr lang="nl-NL" sz="2400" dirty="0" smtClean="0"/>
              <a:t>Hoe de verdringingsreeks gebruiken.</a:t>
            </a:r>
          </a:p>
          <a:p>
            <a:pPr>
              <a:buNone/>
            </a:pPr>
            <a:endParaRPr lang="en-US" sz="2400" dirty="0"/>
          </a:p>
        </p:txBody>
      </p:sp>
      <p:pic>
        <p:nvPicPr>
          <p:cNvPr id="4" name="Picture 2" descr="http://t3.gstatic.com/images?q=tbn:ANd9GcRNCWQXVcp-M_mw_x3zrc90Us5Au91UvP-VeEGIBoDyeJuDiCgM">
            <a:hlinkClick r:id="rId2"/>
          </p:cNvPr>
          <p:cNvPicPr>
            <a:picLocks noChangeAspect="1" noChangeArrowheads="1"/>
          </p:cNvPicPr>
          <p:nvPr/>
        </p:nvPicPr>
        <p:blipFill>
          <a:blip r:embed="rId3" cstate="print"/>
          <a:srcRect/>
          <a:stretch>
            <a:fillRect/>
          </a:stretch>
        </p:blipFill>
        <p:spPr bwMode="auto">
          <a:xfrm>
            <a:off x="4286248" y="142852"/>
            <a:ext cx="4643470" cy="535551"/>
          </a:xfrm>
          <a:prstGeom prst="rect">
            <a:avLst/>
          </a:prstGeom>
          <a:noFill/>
        </p:spPr>
      </p:pic>
      <p:sp>
        <p:nvSpPr>
          <p:cNvPr id="5" name="Tijdelijke aanduiding voor datum 4"/>
          <p:cNvSpPr>
            <a:spLocks noGrp="1"/>
          </p:cNvSpPr>
          <p:nvPr>
            <p:ph type="dt" sz="half" idx="10"/>
          </p:nvPr>
        </p:nvSpPr>
        <p:spPr/>
        <p:txBody>
          <a:bodyPr/>
          <a:lstStyle/>
          <a:p>
            <a:fld id="{8D78AA8E-91E4-42C2-883A-5C0E18792E70}" type="datetime1">
              <a:rPr lang="nl-BE" smtClean="0"/>
              <a:pPr/>
              <a:t>26/08/2013</a:t>
            </a:fld>
            <a:endParaRPr lang="nl-BE"/>
          </a:p>
        </p:txBody>
      </p:sp>
      <p:sp>
        <p:nvSpPr>
          <p:cNvPr id="6" name="Tijdelijke aanduiding voor voettekst 5"/>
          <p:cNvSpPr>
            <a:spLocks noGrp="1"/>
          </p:cNvSpPr>
          <p:nvPr>
            <p:ph type="ftr" sz="quarter" idx="11"/>
          </p:nvPr>
        </p:nvSpPr>
        <p:spPr/>
        <p:txBody>
          <a:bodyPr/>
          <a:lstStyle/>
          <a:p>
            <a:r>
              <a:rPr lang="en-US" smtClean="0"/>
              <a:t>Science on Stage - Mechelen </a:t>
            </a:r>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Plaats van H</a:t>
            </a:r>
            <a:r>
              <a:rPr lang="nl-NL" baseline="-25000" dirty="0" smtClean="0"/>
              <a:t>2</a:t>
            </a:r>
            <a:r>
              <a:rPr lang="nl-NL" dirty="0" smtClean="0"/>
              <a:t> in de verdringingsreeks.</a:t>
            </a:r>
            <a:endParaRPr lang="en-US" dirty="0"/>
          </a:p>
        </p:txBody>
      </p:sp>
      <p:sp>
        <p:nvSpPr>
          <p:cNvPr id="3" name="Tijdelijke aanduiding voor inhoud 2"/>
          <p:cNvSpPr>
            <a:spLocks noGrp="1"/>
          </p:cNvSpPr>
          <p:nvPr>
            <p:ph sz="quarter" idx="1"/>
          </p:nvPr>
        </p:nvSpPr>
        <p:spPr>
          <a:xfrm>
            <a:off x="0" y="1219200"/>
            <a:ext cx="9144000" cy="4937760"/>
          </a:xfrm>
        </p:spPr>
        <p:txBody>
          <a:bodyPr>
            <a:normAutofit/>
          </a:bodyPr>
          <a:lstStyle/>
          <a:p>
            <a:r>
              <a:rPr lang="nl-NL" sz="2400" i="1" dirty="0" smtClean="0">
                <a:solidFill>
                  <a:schemeClr val="accent6">
                    <a:lumMod val="75000"/>
                  </a:schemeClr>
                </a:solidFill>
              </a:rPr>
              <a:t>In de tabellen die je vindt is ook </a:t>
            </a:r>
            <a:r>
              <a:rPr lang="nl-NL" sz="2400" i="1" dirty="0" err="1" smtClean="0">
                <a:solidFill>
                  <a:schemeClr val="accent6">
                    <a:lumMod val="75000"/>
                  </a:schemeClr>
                </a:solidFill>
              </a:rPr>
              <a:t>diwaterstof</a:t>
            </a:r>
            <a:r>
              <a:rPr lang="nl-NL" sz="2400" i="1" dirty="0" smtClean="0">
                <a:solidFill>
                  <a:schemeClr val="accent6">
                    <a:lumMod val="75000"/>
                  </a:schemeClr>
                </a:solidFill>
              </a:rPr>
              <a:t> in de verdringingsreeks opgenomen. Hoe kunnen we de positie van </a:t>
            </a:r>
            <a:r>
              <a:rPr lang="nl-NL" sz="2400" i="1" dirty="0" err="1" smtClean="0">
                <a:solidFill>
                  <a:schemeClr val="accent6">
                    <a:lumMod val="75000"/>
                  </a:schemeClr>
                </a:solidFill>
              </a:rPr>
              <a:t>diwaterstof</a:t>
            </a:r>
            <a:r>
              <a:rPr lang="nl-NL" sz="2400" i="1" dirty="0" smtClean="0">
                <a:solidFill>
                  <a:schemeClr val="accent6">
                    <a:lumMod val="75000"/>
                  </a:schemeClr>
                </a:solidFill>
              </a:rPr>
              <a:t> bepalen?</a:t>
            </a:r>
          </a:p>
          <a:p>
            <a:r>
              <a:rPr lang="nl-NL" sz="2400" b="1" dirty="0" smtClean="0"/>
              <a:t>Li  K  Ba  Ca  Na  Mg  Al  Zn  Fe  Ni  Pb Cu  Hg  Ag  Pt  Au </a:t>
            </a:r>
          </a:p>
          <a:p>
            <a:r>
              <a:rPr lang="nl-NL" sz="2400" b="1" dirty="0" smtClean="0"/>
              <a:t>Li  K  Ba  Ca  Na  </a:t>
            </a:r>
            <a:r>
              <a:rPr lang="nl-NL" sz="2400" b="1" dirty="0" smtClean="0">
                <a:solidFill>
                  <a:srgbClr val="FF0000"/>
                </a:solidFill>
              </a:rPr>
              <a:t>Mg</a:t>
            </a:r>
            <a:r>
              <a:rPr lang="nl-NL" sz="2400" b="1" dirty="0" smtClean="0"/>
              <a:t>  Al  </a:t>
            </a:r>
            <a:r>
              <a:rPr lang="nl-NL" sz="2400" b="1" dirty="0" smtClean="0">
                <a:solidFill>
                  <a:srgbClr val="FF0000"/>
                </a:solidFill>
              </a:rPr>
              <a:t>Zn  Fe  </a:t>
            </a:r>
            <a:r>
              <a:rPr lang="nl-NL" sz="2400" b="1" dirty="0" smtClean="0"/>
              <a:t>Ni  Pb </a:t>
            </a:r>
            <a:r>
              <a:rPr lang="nl-NL" sz="2400" b="1" dirty="0" smtClean="0">
                <a:solidFill>
                  <a:srgbClr val="FF0000"/>
                </a:solidFill>
              </a:rPr>
              <a:t>Cu</a:t>
            </a:r>
            <a:r>
              <a:rPr lang="nl-NL" sz="2400" b="1" dirty="0" smtClean="0"/>
              <a:t>  Hg  Ag  Pt  Au </a:t>
            </a:r>
          </a:p>
          <a:p>
            <a:endParaRPr lang="nl-NL" dirty="0" smtClean="0">
              <a:solidFill>
                <a:schemeClr val="accent6">
                  <a:lumMod val="75000"/>
                </a:schemeClr>
              </a:solidFill>
            </a:endParaRPr>
          </a:p>
          <a:p>
            <a:r>
              <a:rPr lang="nl-NL" dirty="0" smtClean="0">
                <a:solidFill>
                  <a:schemeClr val="accent6">
                    <a:lumMod val="75000"/>
                  </a:schemeClr>
                </a:solidFill>
              </a:rPr>
              <a:t>Of</a:t>
            </a:r>
          </a:p>
          <a:p>
            <a:endParaRPr lang="nl-NL" dirty="0" smtClean="0">
              <a:solidFill>
                <a:schemeClr val="accent6">
                  <a:lumMod val="75000"/>
                </a:schemeClr>
              </a:solidFill>
            </a:endParaRPr>
          </a:p>
          <a:p>
            <a:r>
              <a:rPr lang="nl-NL" sz="2400" i="1" dirty="0" smtClean="0">
                <a:solidFill>
                  <a:schemeClr val="accent6">
                    <a:lumMod val="75000"/>
                  </a:schemeClr>
                </a:solidFill>
              </a:rPr>
              <a:t>Hier tabel uit literatuur, is hier iets wat jullie opvalt? </a:t>
            </a:r>
          </a:p>
          <a:p>
            <a:r>
              <a:rPr lang="nl-NL" sz="2400" b="1" dirty="0" smtClean="0"/>
              <a:t>Li  K  Ba  Ca  Na  Mg  Al  Zn  Fe  Ni  Pb </a:t>
            </a:r>
            <a:r>
              <a:rPr lang="nl-NL" sz="2400" b="1" dirty="0" smtClean="0">
                <a:solidFill>
                  <a:srgbClr val="FF0000"/>
                </a:solidFill>
              </a:rPr>
              <a:t>H</a:t>
            </a:r>
            <a:r>
              <a:rPr lang="nl-NL" sz="2400" b="1" baseline="-25000" dirty="0" smtClean="0">
                <a:solidFill>
                  <a:srgbClr val="FF0000"/>
                </a:solidFill>
              </a:rPr>
              <a:t>2</a:t>
            </a:r>
            <a:r>
              <a:rPr lang="nl-NL" sz="2400" b="1" dirty="0" smtClean="0"/>
              <a:t> Cu  Hg  Ag  Pt  Au </a:t>
            </a:r>
          </a:p>
          <a:p>
            <a:r>
              <a:rPr lang="nl-NL" sz="2400" b="1" dirty="0" smtClean="0"/>
              <a:t>Li  K  Ba  Ca  Na  </a:t>
            </a:r>
            <a:r>
              <a:rPr lang="nl-NL" sz="2400" b="1" dirty="0" smtClean="0">
                <a:solidFill>
                  <a:srgbClr val="FF0000"/>
                </a:solidFill>
              </a:rPr>
              <a:t>Mg</a:t>
            </a:r>
            <a:r>
              <a:rPr lang="nl-NL" sz="2400" b="1" dirty="0" smtClean="0"/>
              <a:t>  Al  </a:t>
            </a:r>
            <a:r>
              <a:rPr lang="nl-NL" sz="2400" b="1" dirty="0" smtClean="0">
                <a:solidFill>
                  <a:srgbClr val="FF0000"/>
                </a:solidFill>
              </a:rPr>
              <a:t>Zn  Fe  </a:t>
            </a:r>
            <a:r>
              <a:rPr lang="nl-NL" sz="2400" b="1" dirty="0" smtClean="0"/>
              <a:t>Ni  Pb </a:t>
            </a:r>
            <a:r>
              <a:rPr lang="nl-NL" sz="2400" b="1" dirty="0" smtClean="0">
                <a:solidFill>
                  <a:srgbClr val="FF0000"/>
                </a:solidFill>
              </a:rPr>
              <a:t>H</a:t>
            </a:r>
            <a:r>
              <a:rPr lang="nl-NL" sz="2400" b="1" baseline="-25000" dirty="0" smtClean="0">
                <a:solidFill>
                  <a:srgbClr val="FF0000"/>
                </a:solidFill>
              </a:rPr>
              <a:t>2</a:t>
            </a:r>
            <a:r>
              <a:rPr lang="nl-NL" sz="2400" b="1" dirty="0" smtClean="0"/>
              <a:t> </a:t>
            </a:r>
            <a:r>
              <a:rPr lang="nl-NL" sz="2400" b="1" dirty="0" smtClean="0">
                <a:solidFill>
                  <a:srgbClr val="FF0000"/>
                </a:solidFill>
              </a:rPr>
              <a:t>Cu</a:t>
            </a:r>
            <a:r>
              <a:rPr lang="nl-NL" sz="2400" b="1" dirty="0" smtClean="0"/>
              <a:t>  Hg  Ag  Pt  Au </a:t>
            </a:r>
          </a:p>
          <a:p>
            <a:endParaRPr lang="nl-NL" dirty="0" smtClean="0">
              <a:solidFill>
                <a:schemeClr val="accent6">
                  <a:lumMod val="75000"/>
                </a:schemeClr>
              </a:solidFill>
            </a:endParaRPr>
          </a:p>
        </p:txBody>
      </p:sp>
      <p:pic>
        <p:nvPicPr>
          <p:cNvPr id="5" name="Picture 2" descr="http://t3.gstatic.com/images?q=tbn:ANd9GcRNCWQXVcp-M_mw_x3zrc90Us5Au91UvP-VeEGIBoDyeJuDiCgM">
            <a:hlinkClick r:id="rId2"/>
          </p:cNvPr>
          <p:cNvPicPr>
            <a:picLocks noChangeAspect="1" noChangeArrowheads="1"/>
          </p:cNvPicPr>
          <p:nvPr/>
        </p:nvPicPr>
        <p:blipFill>
          <a:blip r:embed="rId3" cstate="print"/>
          <a:srcRect/>
          <a:stretch>
            <a:fillRect/>
          </a:stretch>
        </p:blipFill>
        <p:spPr bwMode="auto">
          <a:xfrm>
            <a:off x="4286248" y="142852"/>
            <a:ext cx="4643470" cy="535551"/>
          </a:xfrm>
          <a:prstGeom prst="rect">
            <a:avLst/>
          </a:prstGeom>
          <a:noFill/>
        </p:spPr>
      </p:pic>
      <p:sp>
        <p:nvSpPr>
          <p:cNvPr id="6" name="Tijdelijke aanduiding voor datum 5"/>
          <p:cNvSpPr>
            <a:spLocks noGrp="1"/>
          </p:cNvSpPr>
          <p:nvPr>
            <p:ph type="dt" sz="half" idx="10"/>
          </p:nvPr>
        </p:nvSpPr>
        <p:spPr/>
        <p:txBody>
          <a:bodyPr/>
          <a:lstStyle/>
          <a:p>
            <a:fld id="{DEEB7A00-01F1-4819-82B1-3018C13FC213}" type="datetime1">
              <a:rPr lang="nl-BE" smtClean="0"/>
              <a:pPr/>
              <a:t>26/08/2013</a:t>
            </a:fld>
            <a:endParaRPr lang="nl-BE"/>
          </a:p>
        </p:txBody>
      </p:sp>
      <p:sp>
        <p:nvSpPr>
          <p:cNvPr id="7" name="Tijdelijke aanduiding voor voettekst 6"/>
          <p:cNvSpPr>
            <a:spLocks noGrp="1"/>
          </p:cNvSpPr>
          <p:nvPr>
            <p:ph type="ftr" sz="quarter" idx="11"/>
          </p:nvPr>
        </p:nvSpPr>
        <p:spPr/>
        <p:txBody>
          <a:bodyPr/>
          <a:lstStyle/>
          <a:p>
            <a:r>
              <a:rPr lang="en-US" smtClean="0"/>
              <a:t>Science on Stage - Mechelen </a:t>
            </a:r>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Doel</a:t>
            </a:r>
            <a:endParaRPr lang="nl-BE" dirty="0"/>
          </a:p>
        </p:txBody>
      </p:sp>
      <p:sp>
        <p:nvSpPr>
          <p:cNvPr id="3" name="Tijdelijke aanduiding voor inhoud 2"/>
          <p:cNvSpPr>
            <a:spLocks noGrp="1"/>
          </p:cNvSpPr>
          <p:nvPr>
            <p:ph sz="quarter" idx="1"/>
          </p:nvPr>
        </p:nvSpPr>
        <p:spPr/>
        <p:txBody>
          <a:bodyPr/>
          <a:lstStyle/>
          <a:p>
            <a:r>
              <a:rPr lang="nl-NL" dirty="0" smtClean="0"/>
              <a:t>Opstellen van een beperkte verdringingsreeks van metalen</a:t>
            </a:r>
          </a:p>
          <a:p>
            <a:r>
              <a:rPr lang="nl-NL" dirty="0" smtClean="0"/>
              <a:t>Plaats van H</a:t>
            </a:r>
            <a:r>
              <a:rPr lang="nl-NL" baseline="-25000" dirty="0" smtClean="0"/>
              <a:t>2</a:t>
            </a:r>
            <a:r>
              <a:rPr lang="nl-NL" dirty="0" smtClean="0"/>
              <a:t> binnen de verdringingsreeks </a:t>
            </a:r>
          </a:p>
          <a:p>
            <a:pPr>
              <a:buNone/>
            </a:pPr>
            <a:endParaRPr lang="nl-NL" dirty="0" smtClean="0"/>
          </a:p>
        </p:txBody>
      </p:sp>
      <p:pic>
        <p:nvPicPr>
          <p:cNvPr id="5" name="Picture 2" descr="http://t3.gstatic.com/images?q=tbn:ANd9GcRNCWQXVcp-M_mw_x3zrc90Us5Au91UvP-VeEGIBoDyeJuDiCgM">
            <a:hlinkClick r:id="rId3"/>
          </p:cNvPr>
          <p:cNvPicPr>
            <a:picLocks noChangeAspect="1" noChangeArrowheads="1"/>
          </p:cNvPicPr>
          <p:nvPr/>
        </p:nvPicPr>
        <p:blipFill>
          <a:blip r:embed="rId4" cstate="print"/>
          <a:srcRect/>
          <a:stretch>
            <a:fillRect/>
          </a:stretch>
        </p:blipFill>
        <p:spPr bwMode="auto">
          <a:xfrm>
            <a:off x="4286248" y="142852"/>
            <a:ext cx="4643470" cy="535551"/>
          </a:xfrm>
          <a:prstGeom prst="rect">
            <a:avLst/>
          </a:prstGeom>
          <a:noFill/>
        </p:spPr>
      </p:pic>
      <p:sp>
        <p:nvSpPr>
          <p:cNvPr id="6" name="Tijdelijke aanduiding voor datum 5"/>
          <p:cNvSpPr>
            <a:spLocks noGrp="1"/>
          </p:cNvSpPr>
          <p:nvPr>
            <p:ph type="dt" sz="half" idx="10"/>
          </p:nvPr>
        </p:nvSpPr>
        <p:spPr/>
        <p:txBody>
          <a:bodyPr/>
          <a:lstStyle/>
          <a:p>
            <a:fld id="{75BCED02-E764-4B08-8055-E867824CEF07}" type="datetime1">
              <a:rPr lang="nl-BE" smtClean="0"/>
              <a:pPr/>
              <a:t>26/08/2013</a:t>
            </a:fld>
            <a:endParaRPr lang="nl-BE" dirty="0"/>
          </a:p>
        </p:txBody>
      </p:sp>
      <p:sp>
        <p:nvSpPr>
          <p:cNvPr id="7" name="Tijdelijke aanduiding voor voettekst 6"/>
          <p:cNvSpPr>
            <a:spLocks noGrp="1"/>
          </p:cNvSpPr>
          <p:nvPr>
            <p:ph type="ftr" sz="quarter" idx="11"/>
          </p:nvPr>
        </p:nvSpPr>
        <p:spPr/>
        <p:txBody>
          <a:bodyPr/>
          <a:lstStyle/>
          <a:p>
            <a:r>
              <a:rPr lang="en-US" smtClean="0"/>
              <a:t>Science on Stage - Mechelen </a:t>
            </a:r>
            <a:endParaRPr lang="nl-BE" dirty="0"/>
          </a:p>
        </p:txBody>
      </p:sp>
    </p:spTree>
    <p:extLst>
      <p:ext uri="{BB962C8B-B14F-4D97-AF65-F5344CB8AC3E}">
        <p14:creationId xmlns:p14="http://schemas.microsoft.com/office/powerpoint/2010/main" xmlns="" val="388159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Katrien\Documents\Bijscholingen\2013\SoNs\IMG_5239.JPG"/>
          <p:cNvPicPr>
            <a:picLocks noChangeAspect="1" noChangeArrowheads="1"/>
          </p:cNvPicPr>
          <p:nvPr/>
        </p:nvPicPr>
        <p:blipFill>
          <a:blip r:embed="rId2" cstate="print"/>
          <a:srcRect l="17284" t="3704" r="33334" b="9260"/>
          <a:stretch>
            <a:fillRect/>
          </a:stretch>
        </p:blipFill>
        <p:spPr bwMode="auto">
          <a:xfrm>
            <a:off x="357158" y="1071546"/>
            <a:ext cx="2857520" cy="3357586"/>
          </a:xfrm>
          <a:prstGeom prst="rect">
            <a:avLst/>
          </a:prstGeom>
          <a:noFill/>
        </p:spPr>
      </p:pic>
      <p:pic>
        <p:nvPicPr>
          <p:cNvPr id="4098" name="Picture 2" descr="C:\Users\Katrien\Documents\Bijscholingen\2013\SoNs\IMG_5240.JPG"/>
          <p:cNvPicPr>
            <a:picLocks noChangeAspect="1" noChangeArrowheads="1"/>
          </p:cNvPicPr>
          <p:nvPr/>
        </p:nvPicPr>
        <p:blipFill>
          <a:blip r:embed="rId3" cstate="print"/>
          <a:srcRect l="21681" t="3178" r="27272" b="-1"/>
          <a:stretch>
            <a:fillRect/>
          </a:stretch>
        </p:blipFill>
        <p:spPr bwMode="auto">
          <a:xfrm>
            <a:off x="6072198" y="1285860"/>
            <a:ext cx="2643206" cy="3342278"/>
          </a:xfrm>
          <a:prstGeom prst="rect">
            <a:avLst/>
          </a:prstGeom>
          <a:noFill/>
        </p:spPr>
      </p:pic>
      <p:pic>
        <p:nvPicPr>
          <p:cNvPr id="4099" name="Picture 3" descr="C:\Users\Katrien\Documents\Bijscholingen\2013\SoNs\IMG_5246.JPG"/>
          <p:cNvPicPr>
            <a:picLocks noChangeAspect="1" noChangeArrowheads="1"/>
          </p:cNvPicPr>
          <p:nvPr/>
        </p:nvPicPr>
        <p:blipFill>
          <a:blip r:embed="rId4" cstate="print"/>
          <a:srcRect l="35937" t="11719" r="37501" b="16797"/>
          <a:stretch>
            <a:fillRect/>
          </a:stretch>
        </p:blipFill>
        <p:spPr bwMode="auto">
          <a:xfrm>
            <a:off x="3500430" y="928670"/>
            <a:ext cx="2428892" cy="4357718"/>
          </a:xfrm>
          <a:prstGeom prst="rect">
            <a:avLst/>
          </a:prstGeom>
          <a:noFill/>
        </p:spPr>
      </p:pic>
      <p:sp>
        <p:nvSpPr>
          <p:cNvPr id="7" name="Tekstvak 6"/>
          <p:cNvSpPr txBox="1"/>
          <p:nvPr/>
        </p:nvSpPr>
        <p:spPr>
          <a:xfrm>
            <a:off x="1357290" y="4929198"/>
            <a:ext cx="694421" cy="461665"/>
          </a:xfrm>
          <a:prstGeom prst="rect">
            <a:avLst/>
          </a:prstGeom>
          <a:noFill/>
        </p:spPr>
        <p:txBody>
          <a:bodyPr wrap="none" rtlCol="0">
            <a:spAutoFit/>
          </a:bodyPr>
          <a:lstStyle/>
          <a:p>
            <a:r>
              <a:rPr lang="nl-NL" sz="2400" b="1" dirty="0" smtClean="0"/>
              <a:t>zink</a:t>
            </a:r>
            <a:endParaRPr lang="en-US" sz="2400" b="1" dirty="0"/>
          </a:p>
        </p:txBody>
      </p:sp>
      <p:sp>
        <p:nvSpPr>
          <p:cNvPr id="8" name="Tekstvak 7"/>
          <p:cNvSpPr txBox="1"/>
          <p:nvPr/>
        </p:nvSpPr>
        <p:spPr>
          <a:xfrm>
            <a:off x="4286248" y="5357826"/>
            <a:ext cx="719171" cy="461665"/>
          </a:xfrm>
          <a:prstGeom prst="rect">
            <a:avLst/>
          </a:prstGeom>
          <a:noFill/>
        </p:spPr>
        <p:txBody>
          <a:bodyPr wrap="none" rtlCol="0">
            <a:spAutoFit/>
          </a:bodyPr>
          <a:lstStyle/>
          <a:p>
            <a:r>
              <a:rPr lang="nl-NL" sz="2400" b="1" dirty="0" smtClean="0"/>
              <a:t>ijzer</a:t>
            </a:r>
            <a:endParaRPr lang="en-US" sz="2400" b="1" dirty="0"/>
          </a:p>
        </p:txBody>
      </p:sp>
      <p:sp>
        <p:nvSpPr>
          <p:cNvPr id="9" name="Tekstvak 8"/>
          <p:cNvSpPr txBox="1"/>
          <p:nvPr/>
        </p:nvSpPr>
        <p:spPr>
          <a:xfrm>
            <a:off x="7000892" y="4929198"/>
            <a:ext cx="918136" cy="461665"/>
          </a:xfrm>
          <a:prstGeom prst="rect">
            <a:avLst/>
          </a:prstGeom>
          <a:noFill/>
        </p:spPr>
        <p:txBody>
          <a:bodyPr wrap="none" rtlCol="0">
            <a:spAutoFit/>
          </a:bodyPr>
          <a:lstStyle/>
          <a:p>
            <a:r>
              <a:rPr lang="nl-NL" sz="2400" b="1" dirty="0" smtClean="0"/>
              <a:t>koper</a:t>
            </a:r>
            <a:endParaRPr lang="en-US" sz="2400" b="1" dirty="0"/>
          </a:p>
        </p:txBody>
      </p:sp>
      <p:pic>
        <p:nvPicPr>
          <p:cNvPr id="10" name="Picture 2" descr="http://t3.gstatic.com/images?q=tbn:ANd9GcRNCWQXVcp-M_mw_x3zrc90Us5Au91UvP-VeEGIBoDyeJuDiCgM">
            <a:hlinkClick r:id="rId5"/>
          </p:cNvPr>
          <p:cNvPicPr>
            <a:picLocks noChangeAspect="1" noChangeArrowheads="1"/>
          </p:cNvPicPr>
          <p:nvPr/>
        </p:nvPicPr>
        <p:blipFill>
          <a:blip r:embed="rId6" cstate="print"/>
          <a:srcRect/>
          <a:stretch>
            <a:fillRect/>
          </a:stretch>
        </p:blipFill>
        <p:spPr bwMode="auto">
          <a:xfrm>
            <a:off x="4286248" y="142852"/>
            <a:ext cx="4643470" cy="535551"/>
          </a:xfrm>
          <a:prstGeom prst="rect">
            <a:avLst/>
          </a:prstGeom>
          <a:noFill/>
        </p:spPr>
      </p:pic>
      <p:sp>
        <p:nvSpPr>
          <p:cNvPr id="11" name="Tijdelijke aanduiding voor datum 10"/>
          <p:cNvSpPr>
            <a:spLocks noGrp="1"/>
          </p:cNvSpPr>
          <p:nvPr>
            <p:ph type="dt" sz="half" idx="10"/>
          </p:nvPr>
        </p:nvSpPr>
        <p:spPr/>
        <p:txBody>
          <a:bodyPr/>
          <a:lstStyle/>
          <a:p>
            <a:fld id="{16DB7DF3-3A78-40F8-8A1A-624545BC3E52}" type="datetime1">
              <a:rPr lang="nl-BE" smtClean="0"/>
              <a:pPr/>
              <a:t>26/08/2013</a:t>
            </a:fld>
            <a:endParaRPr lang="nl-BE"/>
          </a:p>
        </p:txBody>
      </p:sp>
      <p:sp>
        <p:nvSpPr>
          <p:cNvPr id="12" name="Tijdelijke aanduiding voor voettekst 11"/>
          <p:cNvSpPr>
            <a:spLocks noGrp="1"/>
          </p:cNvSpPr>
          <p:nvPr>
            <p:ph type="ftr" sz="quarter" idx="11"/>
          </p:nvPr>
        </p:nvSpPr>
        <p:spPr/>
        <p:txBody>
          <a:bodyPr/>
          <a:lstStyle/>
          <a:p>
            <a:r>
              <a:rPr lang="en-US" smtClean="0"/>
              <a:t>Science on Stage - Mechelen </a:t>
            </a:r>
            <a:endParaRPr lang="nl-BE"/>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Met dank aan</a:t>
            </a:r>
            <a:endParaRPr lang="en-US" dirty="0"/>
          </a:p>
        </p:txBody>
      </p:sp>
      <p:sp>
        <p:nvSpPr>
          <p:cNvPr id="4" name="Rechthoek 3"/>
          <p:cNvSpPr/>
          <p:nvPr/>
        </p:nvSpPr>
        <p:spPr>
          <a:xfrm>
            <a:off x="428596" y="2000240"/>
            <a:ext cx="7215238" cy="1015663"/>
          </a:xfrm>
          <a:prstGeom prst="rect">
            <a:avLst/>
          </a:prstGeom>
        </p:spPr>
        <p:txBody>
          <a:bodyPr wrap="square">
            <a:spAutoFit/>
          </a:bodyPr>
          <a:lstStyle/>
          <a:p>
            <a:pPr>
              <a:buFontTx/>
              <a:buChar char="-"/>
            </a:pPr>
            <a:r>
              <a:rPr lang="nl-NL" sz="2000" dirty="0" smtClean="0"/>
              <a:t> Hans </a:t>
            </a:r>
            <a:r>
              <a:rPr lang="nl-NL" sz="2000" dirty="0" err="1" smtClean="0"/>
              <a:t>Vanhoe</a:t>
            </a:r>
            <a:r>
              <a:rPr lang="nl-NL" sz="2000" dirty="0" smtClean="0"/>
              <a:t> </a:t>
            </a:r>
            <a:r>
              <a:rPr lang="nl-NL" sz="2000" dirty="0" smtClean="0"/>
              <a:t>(SLO chemie </a:t>
            </a:r>
            <a:r>
              <a:rPr lang="nl-NL" sz="2000" dirty="0" err="1" smtClean="0"/>
              <a:t>UGent</a:t>
            </a:r>
            <a:r>
              <a:rPr lang="nl-NL" sz="2000" dirty="0" smtClean="0"/>
              <a:t>, foto’s)</a:t>
            </a:r>
            <a:endParaRPr lang="nl-NL" sz="2000" dirty="0" smtClean="0"/>
          </a:p>
          <a:p>
            <a:pPr>
              <a:buFontTx/>
              <a:buChar char="-"/>
            </a:pPr>
            <a:r>
              <a:rPr lang="nl-NL" dirty="0" smtClean="0"/>
              <a:t> </a:t>
            </a:r>
            <a:r>
              <a:rPr lang="nl-NL" sz="2000" dirty="0" smtClean="0"/>
              <a:t>Het organiserend </a:t>
            </a:r>
            <a:r>
              <a:rPr lang="nl-NL" sz="2000" dirty="0" smtClean="0"/>
              <a:t>comité</a:t>
            </a:r>
          </a:p>
          <a:p>
            <a:pPr>
              <a:buFontTx/>
              <a:buChar char="-"/>
            </a:pPr>
            <a:r>
              <a:rPr lang="nl-NL" sz="2000" dirty="0" smtClean="0"/>
              <a:t> U </a:t>
            </a:r>
            <a:endParaRPr lang="nl-NL" sz="2000" dirty="0" smtClean="0"/>
          </a:p>
        </p:txBody>
      </p:sp>
      <p:pic>
        <p:nvPicPr>
          <p:cNvPr id="5" name="Picture 2" descr="http://t3.gstatic.com/images?q=tbn:ANd9GcRNCWQXVcp-M_mw_x3zrc90Us5Au91UvP-VeEGIBoDyeJuDiCgM">
            <a:hlinkClick r:id="rId2"/>
          </p:cNvPr>
          <p:cNvPicPr>
            <a:picLocks noChangeAspect="1" noChangeArrowheads="1"/>
          </p:cNvPicPr>
          <p:nvPr/>
        </p:nvPicPr>
        <p:blipFill>
          <a:blip r:embed="rId3" cstate="print"/>
          <a:srcRect/>
          <a:stretch>
            <a:fillRect/>
          </a:stretch>
        </p:blipFill>
        <p:spPr bwMode="auto">
          <a:xfrm>
            <a:off x="4286248" y="142852"/>
            <a:ext cx="4643470" cy="535551"/>
          </a:xfrm>
          <a:prstGeom prst="rect">
            <a:avLst/>
          </a:prstGeom>
          <a:noFill/>
        </p:spPr>
      </p:pic>
      <p:sp>
        <p:nvSpPr>
          <p:cNvPr id="6" name="Tijdelijke aanduiding voor datum 5"/>
          <p:cNvSpPr>
            <a:spLocks noGrp="1"/>
          </p:cNvSpPr>
          <p:nvPr>
            <p:ph type="dt" sz="half" idx="10"/>
          </p:nvPr>
        </p:nvSpPr>
        <p:spPr/>
        <p:txBody>
          <a:bodyPr/>
          <a:lstStyle/>
          <a:p>
            <a:fld id="{6141A1B2-7E9F-4255-9A2F-63F54ED43B26}" type="datetime1">
              <a:rPr lang="nl-BE" smtClean="0"/>
              <a:pPr/>
              <a:t>26/08/2013</a:t>
            </a:fld>
            <a:endParaRPr lang="nl-BE"/>
          </a:p>
        </p:txBody>
      </p:sp>
      <p:sp>
        <p:nvSpPr>
          <p:cNvPr id="7" name="Tijdelijke aanduiding voor voettekst 6"/>
          <p:cNvSpPr>
            <a:spLocks noGrp="1"/>
          </p:cNvSpPr>
          <p:nvPr>
            <p:ph type="ftr" sz="quarter" idx="11"/>
          </p:nvPr>
        </p:nvSpPr>
        <p:spPr/>
        <p:txBody>
          <a:bodyPr/>
          <a:lstStyle/>
          <a:p>
            <a:r>
              <a:rPr lang="en-US" smtClean="0"/>
              <a:t>Science on Stage - Mechelen </a:t>
            </a:r>
            <a:endParaRPr lang="nl-BE"/>
          </a:p>
        </p:txBody>
      </p:sp>
      <p:pic>
        <p:nvPicPr>
          <p:cNvPr id="13" name="Afbeelding 12" descr="Elements coin - Copper (Cu)"/>
          <p:cNvPicPr/>
          <p:nvPr/>
        </p:nvPicPr>
        <p:blipFill>
          <a:blip r:embed="rId4" cstate="print"/>
          <a:srcRect/>
          <a:stretch>
            <a:fillRect/>
          </a:stretch>
        </p:blipFill>
        <p:spPr bwMode="auto">
          <a:xfrm>
            <a:off x="6500826" y="3643314"/>
            <a:ext cx="857250" cy="857250"/>
          </a:xfrm>
          <a:prstGeom prst="rect">
            <a:avLst/>
          </a:prstGeom>
          <a:noFill/>
          <a:ln w="9525">
            <a:noFill/>
            <a:miter lim="800000"/>
            <a:headEnd/>
            <a:tailEnd/>
          </a:ln>
        </p:spPr>
      </p:pic>
      <p:pic>
        <p:nvPicPr>
          <p:cNvPr id="1026" name="Picture 2" descr="http://artfulana.com/wp-content/uploads/2009/09/kijken-hoe-het-gras-groeit-brons-90-cm.jpg">
            <a:hlinkClick r:id="rId5"/>
          </p:cNvPr>
          <p:cNvPicPr>
            <a:picLocks noChangeAspect="1" noChangeArrowheads="1"/>
          </p:cNvPicPr>
          <p:nvPr/>
        </p:nvPicPr>
        <p:blipFill>
          <a:blip r:embed="rId6" cstate="print"/>
          <a:srcRect/>
          <a:stretch>
            <a:fillRect/>
          </a:stretch>
        </p:blipFill>
        <p:spPr bwMode="auto">
          <a:xfrm>
            <a:off x="5500694" y="1857364"/>
            <a:ext cx="2857520" cy="3804631"/>
          </a:xfrm>
          <a:prstGeom prst="rect">
            <a:avLst/>
          </a:prstGeom>
          <a:noFill/>
        </p:spPr>
      </p:pic>
      <p:sp>
        <p:nvSpPr>
          <p:cNvPr id="16" name="Tekstvak 15"/>
          <p:cNvSpPr txBox="1"/>
          <p:nvPr/>
        </p:nvSpPr>
        <p:spPr>
          <a:xfrm>
            <a:off x="5857884" y="5857892"/>
            <a:ext cx="2082621" cy="369332"/>
          </a:xfrm>
          <a:prstGeom prst="rect">
            <a:avLst/>
          </a:prstGeom>
          <a:noFill/>
        </p:spPr>
        <p:txBody>
          <a:bodyPr wrap="none" rtlCol="0">
            <a:spAutoFit/>
          </a:bodyPr>
          <a:lstStyle/>
          <a:p>
            <a:r>
              <a:rPr lang="nl-NL" dirty="0" smtClean="0"/>
              <a:t>Graskijker  (brons)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Situering in ET/LP</a:t>
            </a:r>
            <a:endParaRPr lang="nl-BE" dirty="0"/>
          </a:p>
        </p:txBody>
      </p:sp>
      <p:sp>
        <p:nvSpPr>
          <p:cNvPr id="3" name="Tijdelijke aanduiding voor inhoud 2"/>
          <p:cNvSpPr>
            <a:spLocks noGrp="1"/>
          </p:cNvSpPr>
          <p:nvPr>
            <p:ph sz="quarter" idx="1"/>
          </p:nvPr>
        </p:nvSpPr>
        <p:spPr>
          <a:xfrm>
            <a:off x="285720" y="1600200"/>
            <a:ext cx="8858280" cy="4853136"/>
          </a:xfrm>
        </p:spPr>
        <p:txBody>
          <a:bodyPr>
            <a:noAutofit/>
          </a:bodyPr>
          <a:lstStyle/>
          <a:p>
            <a:r>
              <a:rPr lang="nl-NL" sz="2000" b="1" dirty="0" smtClean="0"/>
              <a:t>Vakgebonden eindtermen</a:t>
            </a:r>
            <a:r>
              <a:rPr lang="nl-NL" sz="2000" b="1" dirty="0"/>
              <a:t> </a:t>
            </a:r>
            <a:r>
              <a:rPr lang="nl-NL" sz="2000" b="1" dirty="0" smtClean="0"/>
              <a:t>chemie + eindtermen/cesuurdoelen onderzoekscompetentie</a:t>
            </a:r>
          </a:p>
          <a:p>
            <a:r>
              <a:rPr lang="nl-NL" sz="2000" b="1" dirty="0" smtClean="0"/>
              <a:t>Leerplannen</a:t>
            </a:r>
            <a:r>
              <a:rPr lang="nl-BE" sz="2000" dirty="0"/>
              <a:t>	</a:t>
            </a:r>
          </a:p>
          <a:p>
            <a:pPr marL="0" indent="0">
              <a:buNone/>
            </a:pPr>
            <a:r>
              <a:rPr lang="nl-BE" sz="2000" dirty="0" smtClean="0"/>
              <a:t>VVKSO (2</a:t>
            </a:r>
            <a:r>
              <a:rPr lang="nl-BE" sz="2000" baseline="30000" dirty="0" smtClean="0"/>
              <a:t>e</a:t>
            </a:r>
            <a:r>
              <a:rPr lang="nl-BE" sz="2000" dirty="0" smtClean="0"/>
              <a:t> graad)</a:t>
            </a:r>
          </a:p>
          <a:p>
            <a:pPr marL="0" indent="0">
              <a:buNone/>
            </a:pPr>
            <a:r>
              <a:rPr lang="nl-BE" sz="2000" dirty="0" smtClean="0"/>
              <a:t>B78 	Uit experimentele waarnemingen de spanningsreeks van metalen opstellen. </a:t>
            </a:r>
          </a:p>
          <a:p>
            <a:pPr marL="0" indent="0">
              <a:buNone/>
            </a:pPr>
            <a:r>
              <a:rPr lang="nl-BE" sz="2000" dirty="0" smtClean="0"/>
              <a:t>B79 	Vanuit een gegeven spanningsreeks van metalen afleiden of een reactie tussen gegeven reagentia al dan niet optreedt. </a:t>
            </a:r>
            <a:r>
              <a:rPr lang="nl-BE" sz="2000" dirty="0"/>
              <a:t>	</a:t>
            </a:r>
          </a:p>
          <a:p>
            <a:endParaRPr lang="nl-BE" sz="2000" dirty="0"/>
          </a:p>
          <a:p>
            <a:pPr marL="0" indent="0">
              <a:buNone/>
            </a:pPr>
            <a:r>
              <a:rPr lang="nl-BE" sz="2000" i="0" u="none" strike="noStrike" baseline="0" dirty="0" smtClean="0">
                <a:solidFill>
                  <a:srgbClr val="000000"/>
                </a:solidFill>
              </a:rPr>
              <a:t>GO!</a:t>
            </a:r>
            <a:r>
              <a:rPr lang="nl-BE" sz="2000" i="0" u="none" strike="noStrike" dirty="0" smtClean="0">
                <a:solidFill>
                  <a:srgbClr val="000000"/>
                </a:solidFill>
              </a:rPr>
              <a:t> (2</a:t>
            </a:r>
            <a:r>
              <a:rPr lang="nl-BE" sz="2000" i="0" u="none" strike="noStrike" baseline="30000" dirty="0" smtClean="0">
                <a:solidFill>
                  <a:srgbClr val="000000"/>
                </a:solidFill>
              </a:rPr>
              <a:t>e</a:t>
            </a:r>
            <a:r>
              <a:rPr lang="nl-BE" sz="2000" i="0" u="none" strike="noStrike" dirty="0" smtClean="0">
                <a:solidFill>
                  <a:srgbClr val="000000"/>
                </a:solidFill>
              </a:rPr>
              <a:t> graad)</a:t>
            </a:r>
          </a:p>
          <a:p>
            <a:pPr marL="0" indent="0">
              <a:buNone/>
            </a:pPr>
            <a:r>
              <a:rPr lang="nl-BE" sz="2000" b="0" i="0" u="none" strike="noStrike" baseline="0" dirty="0" smtClean="0">
                <a:solidFill>
                  <a:srgbClr val="000000"/>
                </a:solidFill>
              </a:rPr>
              <a:t>99 	Met enkele goed gekozen experimenten een beperkte verdringingsreeks van metalen, bv. Na, Mg, Zn, Cu opstellen en toepassingen hiervan aangeven en idem voor niet-metalen, bv Cl, Br, I. </a:t>
            </a:r>
          </a:p>
          <a:p>
            <a:pPr marL="0" indent="0">
              <a:buNone/>
            </a:pPr>
            <a:r>
              <a:rPr lang="nl-BE" sz="2000" b="0" i="0" u="none" strike="noStrike" baseline="0" dirty="0" smtClean="0">
                <a:solidFill>
                  <a:srgbClr val="000000"/>
                </a:solidFill>
                <a:latin typeface="Arial"/>
              </a:rPr>
              <a:t>	</a:t>
            </a:r>
          </a:p>
          <a:p>
            <a:pPr marL="0" indent="0">
              <a:buNone/>
            </a:pPr>
            <a:endParaRPr lang="nl-NL" sz="2000" dirty="0" smtClean="0">
              <a:solidFill>
                <a:srgbClr val="FF0000"/>
              </a:solidFill>
            </a:endParaRPr>
          </a:p>
          <a:p>
            <a:pPr marL="0" indent="0">
              <a:buNone/>
            </a:pPr>
            <a:endParaRPr lang="nl-NL" sz="2000" dirty="0" smtClean="0">
              <a:solidFill>
                <a:srgbClr val="FF0000"/>
              </a:solidFill>
            </a:endParaRPr>
          </a:p>
          <a:p>
            <a:pPr marL="0" indent="0">
              <a:buNone/>
            </a:pPr>
            <a:endParaRPr lang="nl-NL" sz="2000" dirty="0" smtClean="0">
              <a:solidFill>
                <a:srgbClr val="FF0000"/>
              </a:solidFill>
            </a:endParaRPr>
          </a:p>
          <a:p>
            <a:pPr marL="0" indent="0">
              <a:buNone/>
            </a:pPr>
            <a:endParaRPr lang="nl-BE" sz="2000" b="0" i="0" u="none" strike="noStrike" baseline="0" dirty="0" smtClean="0">
              <a:solidFill>
                <a:srgbClr val="000000"/>
              </a:solidFill>
              <a:latin typeface="Arial"/>
            </a:endParaRPr>
          </a:p>
          <a:p>
            <a:pPr marL="0" indent="0">
              <a:buNone/>
            </a:pPr>
            <a:endParaRPr lang="nl-BE" sz="2000" dirty="0"/>
          </a:p>
        </p:txBody>
      </p:sp>
      <p:pic>
        <p:nvPicPr>
          <p:cNvPr id="4" name="Picture 2" descr="http://t3.gstatic.com/images?q=tbn:ANd9GcRNCWQXVcp-M_mw_x3zrc90Us5Au91UvP-VeEGIBoDyeJuDiCgM">
            <a:hlinkClick r:id="rId2"/>
          </p:cNvPr>
          <p:cNvPicPr>
            <a:picLocks noChangeAspect="1" noChangeArrowheads="1"/>
          </p:cNvPicPr>
          <p:nvPr/>
        </p:nvPicPr>
        <p:blipFill>
          <a:blip r:embed="rId3" cstate="print"/>
          <a:srcRect/>
          <a:stretch>
            <a:fillRect/>
          </a:stretch>
        </p:blipFill>
        <p:spPr bwMode="auto">
          <a:xfrm>
            <a:off x="4286248" y="142852"/>
            <a:ext cx="4643470" cy="535551"/>
          </a:xfrm>
          <a:prstGeom prst="rect">
            <a:avLst/>
          </a:prstGeom>
          <a:noFill/>
        </p:spPr>
      </p:pic>
      <p:sp>
        <p:nvSpPr>
          <p:cNvPr id="5" name="Tijdelijke aanduiding voor datum 4"/>
          <p:cNvSpPr>
            <a:spLocks noGrp="1"/>
          </p:cNvSpPr>
          <p:nvPr>
            <p:ph type="dt" sz="half" idx="10"/>
          </p:nvPr>
        </p:nvSpPr>
        <p:spPr/>
        <p:txBody>
          <a:bodyPr/>
          <a:lstStyle/>
          <a:p>
            <a:fld id="{C825195B-C130-4629-9A35-9A02B8282795}" type="datetime1">
              <a:rPr lang="nl-BE" smtClean="0"/>
              <a:pPr/>
              <a:t>26/08/2013</a:t>
            </a:fld>
            <a:endParaRPr lang="nl-BE"/>
          </a:p>
        </p:txBody>
      </p:sp>
      <p:sp>
        <p:nvSpPr>
          <p:cNvPr id="6" name="Tijdelijke aanduiding voor voettekst 5"/>
          <p:cNvSpPr>
            <a:spLocks noGrp="1"/>
          </p:cNvSpPr>
          <p:nvPr>
            <p:ph type="ftr" sz="quarter" idx="11"/>
          </p:nvPr>
        </p:nvSpPr>
        <p:spPr/>
        <p:txBody>
          <a:bodyPr/>
          <a:lstStyle/>
          <a:p>
            <a:r>
              <a:rPr lang="en-US" smtClean="0"/>
              <a:t>Science on Stage - Mechelen </a:t>
            </a:r>
            <a:endParaRPr lang="nl-BE"/>
          </a:p>
        </p:txBody>
      </p:sp>
    </p:spTree>
    <p:extLst>
      <p:ext uri="{BB962C8B-B14F-4D97-AF65-F5344CB8AC3E}">
        <p14:creationId xmlns:p14="http://schemas.microsoft.com/office/powerpoint/2010/main" xmlns="" val="396871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Voorkennis</a:t>
            </a:r>
            <a:endParaRPr lang="nl-BE" dirty="0"/>
          </a:p>
        </p:txBody>
      </p:sp>
      <p:sp>
        <p:nvSpPr>
          <p:cNvPr id="4" name="Tijdelijke aanduiding voor inhoud 3"/>
          <p:cNvSpPr>
            <a:spLocks noGrp="1"/>
          </p:cNvSpPr>
          <p:nvPr>
            <p:ph sz="quarter" idx="1"/>
          </p:nvPr>
        </p:nvSpPr>
        <p:spPr/>
        <p:txBody>
          <a:bodyPr>
            <a:normAutofit/>
          </a:bodyPr>
          <a:lstStyle/>
          <a:p>
            <a:r>
              <a:rPr lang="nl-NL" sz="2000" dirty="0" smtClean="0"/>
              <a:t>Oxidatie / reductie / </a:t>
            </a:r>
            <a:r>
              <a:rPr lang="nl-NL" sz="2000" dirty="0" err="1" smtClean="0"/>
              <a:t>oxidator</a:t>
            </a:r>
            <a:r>
              <a:rPr lang="nl-NL" sz="2000" dirty="0" smtClean="0"/>
              <a:t> / </a:t>
            </a:r>
            <a:r>
              <a:rPr lang="nl-NL" sz="2000" dirty="0" err="1" smtClean="0"/>
              <a:t>reductor</a:t>
            </a:r>
            <a:endParaRPr lang="nl-NL" sz="2000" dirty="0" smtClean="0"/>
          </a:p>
          <a:p>
            <a:r>
              <a:rPr lang="nl-NL" sz="2000" dirty="0" smtClean="0"/>
              <a:t>Uitwisselen elektronen; verandering oxidatietrap</a:t>
            </a:r>
          </a:p>
          <a:p>
            <a:r>
              <a:rPr lang="nl-NL" sz="2000" dirty="0" smtClean="0"/>
              <a:t>Oxidatie gaat gepaard met reductie, beide gaan tegelijkertijd door</a:t>
            </a:r>
          </a:p>
          <a:p>
            <a:r>
              <a:rPr lang="nl-NL" sz="2000" dirty="0" smtClean="0"/>
              <a:t>Eenvoudige </a:t>
            </a:r>
            <a:r>
              <a:rPr lang="nl-NL" sz="2000" dirty="0" err="1" smtClean="0"/>
              <a:t>redoxvergelijkingen</a:t>
            </a:r>
            <a:r>
              <a:rPr lang="nl-NL" sz="2000" dirty="0" smtClean="0"/>
              <a:t> opstellen / interpreteren</a:t>
            </a:r>
            <a:endParaRPr lang="en-US" sz="2000" dirty="0"/>
          </a:p>
        </p:txBody>
      </p:sp>
      <p:grpSp>
        <p:nvGrpSpPr>
          <p:cNvPr id="21" name="Groep 20"/>
          <p:cNvGrpSpPr/>
          <p:nvPr/>
        </p:nvGrpSpPr>
        <p:grpSpPr>
          <a:xfrm>
            <a:off x="1785918" y="3143248"/>
            <a:ext cx="4670695" cy="2798224"/>
            <a:chOff x="1830131" y="2000240"/>
            <a:chExt cx="4670695" cy="2798224"/>
          </a:xfrm>
        </p:grpSpPr>
        <p:grpSp>
          <p:nvGrpSpPr>
            <p:cNvPr id="22" name="Groep 29"/>
            <p:cNvGrpSpPr/>
            <p:nvPr/>
          </p:nvGrpSpPr>
          <p:grpSpPr>
            <a:xfrm>
              <a:off x="1973007" y="2000240"/>
              <a:ext cx="4527819" cy="2798224"/>
              <a:chOff x="1428728" y="2500306"/>
              <a:chExt cx="4527819" cy="2798224"/>
            </a:xfrm>
          </p:grpSpPr>
          <p:grpSp>
            <p:nvGrpSpPr>
              <p:cNvPr id="25" name="Groep 28"/>
              <p:cNvGrpSpPr/>
              <p:nvPr/>
            </p:nvGrpSpPr>
            <p:grpSpPr>
              <a:xfrm>
                <a:off x="1428728" y="2500306"/>
                <a:ext cx="4527819" cy="2798224"/>
                <a:chOff x="1428728" y="2500306"/>
                <a:chExt cx="4527819" cy="2798224"/>
              </a:xfrm>
            </p:grpSpPr>
            <p:sp>
              <p:nvSpPr>
                <p:cNvPr id="28" name="Tekstvak 2"/>
                <p:cNvSpPr txBox="1"/>
                <p:nvPr/>
              </p:nvSpPr>
              <p:spPr>
                <a:xfrm>
                  <a:off x="1428728" y="3786190"/>
                  <a:ext cx="2412840" cy="400110"/>
                </a:xfrm>
                <a:prstGeom prst="rect">
                  <a:avLst/>
                </a:prstGeom>
                <a:noFill/>
              </p:spPr>
              <p:txBody>
                <a:bodyPr wrap="none" rtlCol="0">
                  <a:spAutoFit/>
                </a:bodyPr>
                <a:lstStyle/>
                <a:p>
                  <a:r>
                    <a:rPr lang="nl-NL" sz="2000" b="1" dirty="0" smtClean="0">
                      <a:solidFill>
                        <a:srgbClr val="00B050"/>
                      </a:solidFill>
                    </a:rPr>
                    <a:t>2</a:t>
                  </a:r>
                  <a:r>
                    <a:rPr lang="nl-NL" sz="2000" b="1" dirty="0" smtClean="0"/>
                    <a:t> Cu         +        O</a:t>
                  </a:r>
                  <a:r>
                    <a:rPr lang="nl-NL" sz="2000" b="1" baseline="-25000" dirty="0" smtClean="0"/>
                    <a:t>2</a:t>
                  </a:r>
                  <a:r>
                    <a:rPr lang="nl-NL" sz="2000" b="1" dirty="0" smtClean="0"/>
                    <a:t>       </a:t>
                  </a:r>
                  <a:endParaRPr lang="en-US" sz="2000" b="1" dirty="0"/>
                </a:p>
              </p:txBody>
            </p:sp>
            <p:cxnSp>
              <p:nvCxnSpPr>
                <p:cNvPr id="29" name="Rechte verbindingslijn met pijl 28"/>
                <p:cNvCxnSpPr/>
                <p:nvPr/>
              </p:nvCxnSpPr>
              <p:spPr>
                <a:xfrm>
                  <a:off x="3697298" y="3970856"/>
                  <a:ext cx="101757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kstvak 29"/>
                <p:cNvSpPr txBox="1"/>
                <p:nvPr/>
              </p:nvSpPr>
              <p:spPr>
                <a:xfrm>
                  <a:off x="5143504" y="3786190"/>
                  <a:ext cx="813043" cy="400110"/>
                </a:xfrm>
                <a:prstGeom prst="rect">
                  <a:avLst/>
                </a:prstGeom>
                <a:noFill/>
              </p:spPr>
              <p:txBody>
                <a:bodyPr wrap="none" rtlCol="0">
                  <a:spAutoFit/>
                </a:bodyPr>
                <a:lstStyle/>
                <a:p>
                  <a:r>
                    <a:rPr lang="nl-NL" sz="2000" b="1" dirty="0" smtClean="0">
                      <a:solidFill>
                        <a:srgbClr val="00B050"/>
                      </a:solidFill>
                    </a:rPr>
                    <a:t>2</a:t>
                  </a:r>
                  <a:r>
                    <a:rPr lang="nl-NL" sz="2000" b="1" dirty="0" smtClean="0"/>
                    <a:t> </a:t>
                  </a:r>
                  <a:r>
                    <a:rPr lang="nl-NL" sz="2000" b="1" dirty="0" err="1" smtClean="0"/>
                    <a:t>CuO</a:t>
                  </a:r>
                  <a:endParaRPr lang="en-US" sz="2000" b="1" baseline="-25000" dirty="0"/>
                </a:p>
              </p:txBody>
            </p:sp>
            <p:sp>
              <p:nvSpPr>
                <p:cNvPr id="31" name="Tekstvak 30"/>
                <p:cNvSpPr txBox="1"/>
                <p:nvPr/>
              </p:nvSpPr>
              <p:spPr>
                <a:xfrm>
                  <a:off x="3000364" y="3500438"/>
                  <a:ext cx="184731" cy="369332"/>
                </a:xfrm>
                <a:prstGeom prst="rect">
                  <a:avLst/>
                </a:prstGeom>
                <a:noFill/>
              </p:spPr>
              <p:txBody>
                <a:bodyPr wrap="none" rtlCol="0">
                  <a:spAutoFit/>
                </a:bodyPr>
                <a:lstStyle/>
                <a:p>
                  <a:endParaRPr lang="en-US" b="1" dirty="0">
                    <a:solidFill>
                      <a:srgbClr val="0070C0"/>
                    </a:solidFill>
                  </a:endParaRPr>
                </a:p>
              </p:txBody>
            </p:sp>
            <p:cxnSp>
              <p:nvCxnSpPr>
                <p:cNvPr id="32" name="Rechte verbindingslijn 31"/>
                <p:cNvCxnSpPr/>
                <p:nvPr/>
              </p:nvCxnSpPr>
              <p:spPr>
                <a:xfrm rot="5400000">
                  <a:off x="1607323" y="4607727"/>
                  <a:ext cx="3571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p:nvCxnSpPr>
              <p:spPr>
                <a:xfrm flipV="1">
                  <a:off x="1785918" y="4786322"/>
                  <a:ext cx="37862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Rechte verbindingslijn met pijl 33"/>
                <p:cNvCxnSpPr/>
                <p:nvPr/>
              </p:nvCxnSpPr>
              <p:spPr>
                <a:xfrm rot="5400000" flipH="1" flipV="1">
                  <a:off x="5286380" y="4500570"/>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p:nvCxnSpPr>
              <p:spPr>
                <a:xfrm rot="5400000" flipH="1" flipV="1">
                  <a:off x="3014992" y="3342934"/>
                  <a:ext cx="82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p:nvCxnSpPr>
              <p:spPr>
                <a:xfrm>
                  <a:off x="3428992" y="2928934"/>
                  <a:ext cx="24288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Rechte verbindingslijn met pijl 36"/>
                <p:cNvCxnSpPr/>
                <p:nvPr/>
              </p:nvCxnSpPr>
              <p:spPr>
                <a:xfrm rot="5400000">
                  <a:off x="5426678" y="3360140"/>
                  <a:ext cx="864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kstvak 37"/>
                <p:cNvSpPr txBox="1"/>
                <p:nvPr/>
              </p:nvSpPr>
              <p:spPr>
                <a:xfrm flipH="1">
                  <a:off x="3286114" y="2500306"/>
                  <a:ext cx="2643207" cy="369332"/>
                </a:xfrm>
                <a:prstGeom prst="rect">
                  <a:avLst/>
                </a:prstGeom>
                <a:noFill/>
              </p:spPr>
              <p:txBody>
                <a:bodyPr wrap="square" rtlCol="0">
                  <a:spAutoFit/>
                </a:bodyPr>
                <a:lstStyle/>
                <a:p>
                  <a:r>
                    <a:rPr lang="nl-NL" b="1" dirty="0" smtClean="0">
                      <a:solidFill>
                        <a:srgbClr val="0070C0"/>
                      </a:solidFill>
                    </a:rPr>
                    <a:t>reductie van zuurstof </a:t>
                  </a:r>
                  <a:endParaRPr lang="en-US" b="1" dirty="0">
                    <a:solidFill>
                      <a:srgbClr val="0070C0"/>
                    </a:solidFill>
                  </a:endParaRPr>
                </a:p>
              </p:txBody>
            </p:sp>
            <p:sp>
              <p:nvSpPr>
                <p:cNvPr id="39" name="Tekstvak 38"/>
                <p:cNvSpPr txBox="1"/>
                <p:nvPr/>
              </p:nvSpPr>
              <p:spPr>
                <a:xfrm flipH="1">
                  <a:off x="2571736" y="4929198"/>
                  <a:ext cx="2214579" cy="369332"/>
                </a:xfrm>
                <a:prstGeom prst="rect">
                  <a:avLst/>
                </a:prstGeom>
                <a:noFill/>
              </p:spPr>
              <p:txBody>
                <a:bodyPr wrap="square" rtlCol="0">
                  <a:spAutoFit/>
                </a:bodyPr>
                <a:lstStyle/>
                <a:p>
                  <a:r>
                    <a:rPr lang="nl-NL" b="1" dirty="0" smtClean="0">
                      <a:solidFill>
                        <a:srgbClr val="0070C0"/>
                      </a:solidFill>
                    </a:rPr>
                    <a:t>oxidatie van koper </a:t>
                  </a:r>
                  <a:endParaRPr lang="en-US" b="1" dirty="0">
                    <a:solidFill>
                      <a:srgbClr val="0070C0"/>
                    </a:solidFill>
                  </a:endParaRPr>
                </a:p>
              </p:txBody>
            </p:sp>
          </p:grpSp>
          <p:sp>
            <p:nvSpPr>
              <p:cNvPr id="26" name="Tekstvak 25"/>
              <p:cNvSpPr txBox="1"/>
              <p:nvPr/>
            </p:nvSpPr>
            <p:spPr>
              <a:xfrm>
                <a:off x="3857620" y="3000372"/>
                <a:ext cx="989373" cy="369332"/>
              </a:xfrm>
              <a:prstGeom prst="rect">
                <a:avLst/>
              </a:prstGeom>
              <a:noFill/>
            </p:spPr>
            <p:txBody>
              <a:bodyPr wrap="none" rtlCol="0">
                <a:spAutoFit/>
              </a:bodyPr>
              <a:lstStyle/>
              <a:p>
                <a:r>
                  <a:rPr lang="nl-NL" b="1" dirty="0" smtClean="0"/>
                  <a:t> </a:t>
                </a:r>
                <a:r>
                  <a:rPr lang="nl-NL" b="1" dirty="0" smtClean="0">
                    <a:solidFill>
                      <a:srgbClr val="00B050"/>
                    </a:solidFill>
                  </a:rPr>
                  <a:t>2x</a:t>
                </a:r>
                <a:r>
                  <a:rPr lang="nl-NL" b="1" dirty="0" smtClean="0"/>
                  <a:t>(+2e</a:t>
                </a:r>
                <a:r>
                  <a:rPr lang="nl-NL" b="1" baseline="30000" dirty="0" smtClean="0"/>
                  <a:t>-</a:t>
                </a:r>
                <a:r>
                  <a:rPr lang="nl-NL" b="1" dirty="0" smtClean="0"/>
                  <a:t>)</a:t>
                </a:r>
                <a:endParaRPr lang="en-US" b="1" dirty="0"/>
              </a:p>
            </p:txBody>
          </p:sp>
          <p:sp>
            <p:nvSpPr>
              <p:cNvPr id="27" name="Tekstvak 26"/>
              <p:cNvSpPr txBox="1"/>
              <p:nvPr/>
            </p:nvSpPr>
            <p:spPr>
              <a:xfrm>
                <a:off x="3071802" y="4429132"/>
                <a:ext cx="954107" cy="369332"/>
              </a:xfrm>
              <a:prstGeom prst="rect">
                <a:avLst/>
              </a:prstGeom>
              <a:noFill/>
            </p:spPr>
            <p:txBody>
              <a:bodyPr wrap="none" rtlCol="0">
                <a:spAutoFit/>
              </a:bodyPr>
              <a:lstStyle/>
              <a:p>
                <a:r>
                  <a:rPr lang="nl-NL" b="1" dirty="0" smtClean="0"/>
                  <a:t> </a:t>
                </a:r>
                <a:r>
                  <a:rPr lang="nl-NL" b="1" dirty="0" smtClean="0">
                    <a:solidFill>
                      <a:srgbClr val="00B050"/>
                    </a:solidFill>
                  </a:rPr>
                  <a:t>2x</a:t>
                </a:r>
                <a:r>
                  <a:rPr lang="nl-NL" b="1" dirty="0" smtClean="0"/>
                  <a:t>(-2e</a:t>
                </a:r>
                <a:r>
                  <a:rPr lang="nl-NL" b="1" baseline="30000" dirty="0" smtClean="0"/>
                  <a:t>-</a:t>
                </a:r>
                <a:r>
                  <a:rPr lang="nl-NL" b="1" dirty="0" smtClean="0"/>
                  <a:t>)</a:t>
                </a:r>
                <a:endParaRPr lang="en-US" b="1" dirty="0"/>
              </a:p>
            </p:txBody>
          </p:sp>
        </p:grpSp>
        <p:sp>
          <p:nvSpPr>
            <p:cNvPr id="23" name="Tekstvak 22"/>
            <p:cNvSpPr txBox="1"/>
            <p:nvPr/>
          </p:nvSpPr>
          <p:spPr>
            <a:xfrm>
              <a:off x="1830131" y="3643314"/>
              <a:ext cx="995337" cy="369332"/>
            </a:xfrm>
            <a:prstGeom prst="rect">
              <a:avLst/>
            </a:prstGeom>
            <a:noFill/>
          </p:spPr>
          <p:txBody>
            <a:bodyPr wrap="none" rtlCol="0">
              <a:spAutoFit/>
            </a:bodyPr>
            <a:lstStyle/>
            <a:p>
              <a:r>
                <a:rPr lang="nl-NL" dirty="0" err="1" smtClean="0"/>
                <a:t>reductor</a:t>
              </a:r>
              <a:endParaRPr lang="en-US" dirty="0"/>
            </a:p>
          </p:txBody>
        </p:sp>
        <p:sp>
          <p:nvSpPr>
            <p:cNvPr id="24" name="Tekstvak 23"/>
            <p:cNvSpPr txBox="1"/>
            <p:nvPr/>
          </p:nvSpPr>
          <p:spPr>
            <a:xfrm>
              <a:off x="3473205" y="3643314"/>
              <a:ext cx="961289" cy="369332"/>
            </a:xfrm>
            <a:prstGeom prst="rect">
              <a:avLst/>
            </a:prstGeom>
            <a:noFill/>
          </p:spPr>
          <p:txBody>
            <a:bodyPr wrap="none" rtlCol="0">
              <a:spAutoFit/>
            </a:bodyPr>
            <a:lstStyle/>
            <a:p>
              <a:r>
                <a:rPr lang="nl-NL" dirty="0" err="1" smtClean="0"/>
                <a:t>oxidator</a:t>
              </a:r>
              <a:endParaRPr lang="en-US" dirty="0"/>
            </a:p>
          </p:txBody>
        </p:sp>
      </p:grpSp>
      <p:pic>
        <p:nvPicPr>
          <p:cNvPr id="42" name="Picture 2" descr="http://t3.gstatic.com/images?q=tbn:ANd9GcRNCWQXVcp-M_mw_x3zrc90Us5Au91UvP-VeEGIBoDyeJuDiCgM">
            <a:hlinkClick r:id="rId2"/>
          </p:cNvPr>
          <p:cNvPicPr>
            <a:picLocks noChangeAspect="1" noChangeArrowheads="1"/>
          </p:cNvPicPr>
          <p:nvPr/>
        </p:nvPicPr>
        <p:blipFill>
          <a:blip r:embed="rId3" cstate="print"/>
          <a:srcRect/>
          <a:stretch>
            <a:fillRect/>
          </a:stretch>
        </p:blipFill>
        <p:spPr bwMode="auto">
          <a:xfrm>
            <a:off x="4286248" y="142852"/>
            <a:ext cx="4643470" cy="535551"/>
          </a:xfrm>
          <a:prstGeom prst="rect">
            <a:avLst/>
          </a:prstGeom>
          <a:noFill/>
        </p:spPr>
      </p:pic>
      <p:sp>
        <p:nvSpPr>
          <p:cNvPr id="43" name="Tijdelijke aanduiding voor datum 42"/>
          <p:cNvSpPr>
            <a:spLocks noGrp="1"/>
          </p:cNvSpPr>
          <p:nvPr>
            <p:ph type="dt" sz="half" idx="10"/>
          </p:nvPr>
        </p:nvSpPr>
        <p:spPr/>
        <p:txBody>
          <a:bodyPr/>
          <a:lstStyle/>
          <a:p>
            <a:fld id="{C3737158-172C-4DB8-95DA-223860F7FC10}" type="datetime1">
              <a:rPr lang="nl-BE" smtClean="0"/>
              <a:pPr/>
              <a:t>26/08/2013</a:t>
            </a:fld>
            <a:endParaRPr lang="nl-BE"/>
          </a:p>
        </p:txBody>
      </p:sp>
      <p:sp>
        <p:nvSpPr>
          <p:cNvPr id="44" name="Tijdelijke aanduiding voor voettekst 43"/>
          <p:cNvSpPr>
            <a:spLocks noGrp="1"/>
          </p:cNvSpPr>
          <p:nvPr>
            <p:ph type="ftr" sz="quarter" idx="11"/>
          </p:nvPr>
        </p:nvSpPr>
        <p:spPr/>
        <p:txBody>
          <a:bodyPr/>
          <a:lstStyle/>
          <a:p>
            <a:r>
              <a:rPr lang="en-US" smtClean="0"/>
              <a:t>Science on Stage - Mechelen </a:t>
            </a:r>
            <a:endParaRPr lang="nl-BE"/>
          </a:p>
        </p:txBody>
      </p:sp>
    </p:spTree>
    <p:extLst>
      <p:ext uri="{BB962C8B-B14F-4D97-AF65-F5344CB8AC3E}">
        <p14:creationId xmlns:p14="http://schemas.microsoft.com/office/powerpoint/2010/main" xmlns="" val="4183113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Context</a:t>
            </a:r>
            <a:endParaRPr lang="en-US" dirty="0"/>
          </a:p>
        </p:txBody>
      </p:sp>
      <p:sp>
        <p:nvSpPr>
          <p:cNvPr id="3" name="Tijdelijke aanduiding voor inhoud 2"/>
          <p:cNvSpPr>
            <a:spLocks noGrp="1"/>
          </p:cNvSpPr>
          <p:nvPr>
            <p:ph sz="quarter" idx="1"/>
          </p:nvPr>
        </p:nvSpPr>
        <p:spPr/>
        <p:txBody>
          <a:bodyPr>
            <a:normAutofit/>
          </a:bodyPr>
          <a:lstStyle/>
          <a:p>
            <a:pPr>
              <a:buNone/>
            </a:pPr>
            <a:r>
              <a:rPr lang="en-US" sz="2000" b="1" dirty="0" smtClean="0"/>
              <a:t>2011: SS </a:t>
            </a:r>
            <a:r>
              <a:rPr lang="en-US" sz="2000" b="1" dirty="0" err="1" smtClean="0"/>
              <a:t>Gairsoppa</a:t>
            </a:r>
            <a:endParaRPr lang="en-US" sz="2000" b="1" dirty="0" smtClean="0">
              <a:hlinkClick r:id="rId3"/>
            </a:endParaRPr>
          </a:p>
          <a:p>
            <a:pPr>
              <a:buNone/>
            </a:pPr>
            <a:r>
              <a:rPr lang="en-US" sz="1600" dirty="0" smtClean="0">
                <a:hlinkClick r:id="rId3"/>
              </a:rPr>
              <a:t>http://</a:t>
            </a:r>
            <a:r>
              <a:rPr lang="en-US" sz="1400" dirty="0" smtClean="0">
                <a:hlinkClick r:id="rId3"/>
              </a:rPr>
              <a:t>www.nytimes.com/video/2011/09/25/science/100000001073683/the-ss-gairsoppa.html</a:t>
            </a:r>
            <a:endParaRPr lang="en-US" sz="1400" dirty="0" smtClean="0"/>
          </a:p>
          <a:p>
            <a:pPr>
              <a:buNone/>
            </a:pPr>
            <a:endParaRPr lang="en-US" sz="1600" dirty="0" smtClean="0"/>
          </a:p>
          <a:p>
            <a:pPr>
              <a:buNone/>
            </a:pPr>
            <a:r>
              <a:rPr lang="en-US" sz="2000" b="1" dirty="0" smtClean="0"/>
              <a:t>2013: </a:t>
            </a:r>
            <a:r>
              <a:rPr lang="en-US" sz="2000" b="1" dirty="0" err="1" smtClean="0"/>
              <a:t>Berging</a:t>
            </a:r>
            <a:r>
              <a:rPr lang="en-US" sz="2000" b="1" dirty="0" smtClean="0"/>
              <a:t> van het </a:t>
            </a:r>
            <a:r>
              <a:rPr lang="en-US" sz="2000" b="1" dirty="0" err="1" smtClean="0"/>
              <a:t>wrak</a:t>
            </a:r>
            <a:r>
              <a:rPr lang="en-US" sz="2000" b="1" dirty="0" smtClean="0"/>
              <a:t>  </a:t>
            </a:r>
            <a:endParaRPr lang="en-US" sz="2000" b="1" dirty="0"/>
          </a:p>
        </p:txBody>
      </p:sp>
      <p:pic>
        <p:nvPicPr>
          <p:cNvPr id="1026" name="Picture 2"/>
          <p:cNvPicPr>
            <a:picLocks noChangeAspect="1" noChangeArrowheads="1"/>
          </p:cNvPicPr>
          <p:nvPr/>
        </p:nvPicPr>
        <p:blipFill>
          <a:blip r:embed="rId4" cstate="print"/>
          <a:srcRect/>
          <a:stretch>
            <a:fillRect/>
          </a:stretch>
        </p:blipFill>
        <p:spPr bwMode="auto">
          <a:xfrm>
            <a:off x="1214414" y="3000372"/>
            <a:ext cx="2514408" cy="2976558"/>
          </a:xfrm>
          <a:prstGeom prst="rect">
            <a:avLst/>
          </a:prstGeom>
          <a:noFill/>
          <a:ln w="9525">
            <a:noFill/>
            <a:miter lim="800000"/>
            <a:headEnd/>
            <a:tailEnd/>
          </a:ln>
        </p:spPr>
      </p:pic>
      <p:sp>
        <p:nvSpPr>
          <p:cNvPr id="6" name="Tekstvak 5"/>
          <p:cNvSpPr txBox="1"/>
          <p:nvPr/>
        </p:nvSpPr>
        <p:spPr>
          <a:xfrm>
            <a:off x="4786314" y="3000372"/>
            <a:ext cx="1571636" cy="369332"/>
          </a:xfrm>
          <a:prstGeom prst="rect">
            <a:avLst/>
          </a:prstGeom>
          <a:noFill/>
        </p:spPr>
        <p:txBody>
          <a:bodyPr wrap="square" rtlCol="0">
            <a:spAutoFit/>
          </a:bodyPr>
          <a:lstStyle/>
          <a:p>
            <a:r>
              <a:rPr lang="nl-NL" b="1" dirty="0" smtClean="0"/>
              <a:t>Zilver</a:t>
            </a:r>
            <a:endParaRPr lang="en-US" b="1" dirty="0"/>
          </a:p>
        </p:txBody>
      </p:sp>
      <p:sp>
        <p:nvSpPr>
          <p:cNvPr id="7" name="Tekstvak 6"/>
          <p:cNvSpPr txBox="1"/>
          <p:nvPr/>
        </p:nvSpPr>
        <p:spPr>
          <a:xfrm>
            <a:off x="7215206" y="2928934"/>
            <a:ext cx="646331" cy="369332"/>
          </a:xfrm>
          <a:prstGeom prst="rect">
            <a:avLst/>
          </a:prstGeom>
          <a:noFill/>
        </p:spPr>
        <p:txBody>
          <a:bodyPr wrap="none" rtlCol="0">
            <a:spAutoFit/>
          </a:bodyPr>
          <a:lstStyle/>
          <a:p>
            <a:r>
              <a:rPr lang="nl-NL" b="1" dirty="0" err="1" smtClean="0"/>
              <a:t>Ijzer</a:t>
            </a:r>
            <a:endParaRPr lang="en-US" b="1" dirty="0"/>
          </a:p>
        </p:txBody>
      </p:sp>
      <p:pic>
        <p:nvPicPr>
          <p:cNvPr id="1027" name="Picture 3"/>
          <p:cNvPicPr>
            <a:picLocks noChangeAspect="1" noChangeArrowheads="1"/>
          </p:cNvPicPr>
          <p:nvPr/>
        </p:nvPicPr>
        <p:blipFill>
          <a:blip r:embed="rId5" cstate="print"/>
          <a:srcRect/>
          <a:stretch>
            <a:fillRect/>
          </a:stretch>
        </p:blipFill>
        <p:spPr bwMode="auto">
          <a:xfrm>
            <a:off x="4572000" y="3571876"/>
            <a:ext cx="1106913" cy="1965547"/>
          </a:xfrm>
          <a:prstGeom prst="rect">
            <a:avLst/>
          </a:prstGeom>
          <a:noFill/>
          <a:ln w="9525">
            <a:noFill/>
            <a:miter lim="800000"/>
            <a:headEnd/>
            <a:tailEnd/>
          </a:ln>
        </p:spPr>
      </p:pic>
      <p:pic>
        <p:nvPicPr>
          <p:cNvPr id="18434" name="Picture 2" descr="http://www.moorsmagazine.com/images3/DSCN4583.JPG">
            <a:hlinkClick r:id="rId6"/>
          </p:cNvPr>
          <p:cNvPicPr>
            <a:picLocks noChangeAspect="1" noChangeArrowheads="1"/>
          </p:cNvPicPr>
          <p:nvPr/>
        </p:nvPicPr>
        <p:blipFill>
          <a:blip r:embed="rId7" cstate="print"/>
          <a:srcRect/>
          <a:stretch>
            <a:fillRect/>
          </a:stretch>
        </p:blipFill>
        <p:spPr bwMode="auto">
          <a:xfrm>
            <a:off x="6470939" y="3474802"/>
            <a:ext cx="2446027" cy="1833545"/>
          </a:xfrm>
          <a:prstGeom prst="rect">
            <a:avLst/>
          </a:prstGeom>
          <a:noFill/>
        </p:spPr>
      </p:pic>
      <p:sp>
        <p:nvSpPr>
          <p:cNvPr id="10" name="PIJL-LINKS en -RECHTS 9"/>
          <p:cNvSpPr/>
          <p:nvPr/>
        </p:nvSpPr>
        <p:spPr>
          <a:xfrm>
            <a:off x="5786446" y="4286256"/>
            <a:ext cx="642942" cy="21431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http://t3.gstatic.com/images?q=tbn:ANd9GcRNCWQXVcp-M_mw_x3zrc90Us5Au91UvP-VeEGIBoDyeJuDiCgM">
            <a:hlinkClick r:id="rId8"/>
          </p:cNvPr>
          <p:cNvPicPr>
            <a:picLocks noChangeAspect="1" noChangeArrowheads="1"/>
          </p:cNvPicPr>
          <p:nvPr/>
        </p:nvPicPr>
        <p:blipFill>
          <a:blip r:embed="rId9" cstate="print"/>
          <a:srcRect/>
          <a:stretch>
            <a:fillRect/>
          </a:stretch>
        </p:blipFill>
        <p:spPr bwMode="auto">
          <a:xfrm>
            <a:off x="4286248" y="142852"/>
            <a:ext cx="4643470" cy="535551"/>
          </a:xfrm>
          <a:prstGeom prst="rect">
            <a:avLst/>
          </a:prstGeom>
          <a:noFill/>
        </p:spPr>
      </p:pic>
      <p:sp>
        <p:nvSpPr>
          <p:cNvPr id="12" name="Tijdelijke aanduiding voor datum 11"/>
          <p:cNvSpPr>
            <a:spLocks noGrp="1"/>
          </p:cNvSpPr>
          <p:nvPr>
            <p:ph type="dt" sz="half" idx="10"/>
          </p:nvPr>
        </p:nvSpPr>
        <p:spPr/>
        <p:txBody>
          <a:bodyPr/>
          <a:lstStyle/>
          <a:p>
            <a:fld id="{C7415BCA-4D72-4FE8-89A8-6478DE2123E7}" type="datetime1">
              <a:rPr lang="nl-BE" smtClean="0"/>
              <a:pPr/>
              <a:t>26/08/2013</a:t>
            </a:fld>
            <a:endParaRPr lang="nl-BE"/>
          </a:p>
        </p:txBody>
      </p:sp>
      <p:sp>
        <p:nvSpPr>
          <p:cNvPr id="13" name="Tijdelijke aanduiding voor voettekst 12"/>
          <p:cNvSpPr>
            <a:spLocks noGrp="1"/>
          </p:cNvSpPr>
          <p:nvPr>
            <p:ph type="ftr" sz="quarter" idx="11"/>
          </p:nvPr>
        </p:nvSpPr>
        <p:spPr/>
        <p:txBody>
          <a:bodyPr/>
          <a:lstStyle/>
          <a:p>
            <a:r>
              <a:rPr lang="en-US" smtClean="0"/>
              <a:t>Science on Stage - Mechelen </a:t>
            </a:r>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4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Onderzoeksvraag </a:t>
            </a:r>
            <a:endParaRPr lang="en-US" dirty="0"/>
          </a:p>
        </p:txBody>
      </p:sp>
      <p:sp>
        <p:nvSpPr>
          <p:cNvPr id="3" name="Tijdelijke aanduiding voor inhoud 2"/>
          <p:cNvSpPr>
            <a:spLocks noGrp="1"/>
          </p:cNvSpPr>
          <p:nvPr>
            <p:ph sz="quarter" idx="1"/>
          </p:nvPr>
        </p:nvSpPr>
        <p:spPr>
          <a:xfrm>
            <a:off x="457200" y="1600200"/>
            <a:ext cx="5900750" cy="4525963"/>
          </a:xfrm>
        </p:spPr>
        <p:txBody>
          <a:bodyPr>
            <a:normAutofit/>
          </a:bodyPr>
          <a:lstStyle/>
          <a:p>
            <a:pPr>
              <a:buFontTx/>
              <a:buChar char="-"/>
            </a:pPr>
            <a:r>
              <a:rPr lang="nl-NL" sz="2400" i="1" dirty="0" smtClean="0"/>
              <a:t>Roesten van ijzer gebeurt niet alleen met schepen die op de zeebodem liggen, maar ook gewoon aan de lucht. Als ijzer roest aan de lucht, hoe noemen we dit in de chemie</a:t>
            </a:r>
            <a:r>
              <a:rPr lang="nl-NL" sz="2400" dirty="0" smtClean="0"/>
              <a:t>? </a:t>
            </a:r>
          </a:p>
          <a:p>
            <a:pPr>
              <a:buNone/>
            </a:pPr>
            <a:r>
              <a:rPr lang="nl-NL" sz="2400" dirty="0" smtClean="0"/>
              <a:t>	</a:t>
            </a:r>
            <a:r>
              <a:rPr lang="nl-NL" sz="2400" dirty="0" err="1" smtClean="0">
                <a:solidFill>
                  <a:srgbClr val="C00000"/>
                </a:solidFill>
              </a:rPr>
              <a:t>I</a:t>
            </a:r>
            <a:r>
              <a:rPr lang="nl-NL" sz="2400" dirty="0" err="1" smtClean="0">
                <a:solidFill>
                  <a:srgbClr val="C00000"/>
                </a:solidFill>
              </a:rPr>
              <a:t>jzer</a:t>
            </a:r>
            <a:r>
              <a:rPr lang="nl-NL" sz="2400" dirty="0" smtClean="0">
                <a:solidFill>
                  <a:srgbClr val="C00000"/>
                </a:solidFill>
              </a:rPr>
              <a:t> </a:t>
            </a:r>
            <a:r>
              <a:rPr lang="nl-NL" sz="2400" dirty="0" smtClean="0">
                <a:solidFill>
                  <a:srgbClr val="C00000"/>
                </a:solidFill>
              </a:rPr>
              <a:t>wordt geoxideerd </a:t>
            </a:r>
          </a:p>
          <a:p>
            <a:pPr>
              <a:buFontTx/>
              <a:buChar char="-"/>
            </a:pPr>
            <a:r>
              <a:rPr lang="nl-NL" sz="2400" i="1" dirty="0" smtClean="0"/>
              <a:t>Wanneer</a:t>
            </a:r>
            <a:r>
              <a:rPr lang="nl-NL" sz="2400" dirty="0" smtClean="0"/>
              <a:t> </a:t>
            </a:r>
            <a:r>
              <a:rPr lang="nl-NL" sz="2400" i="1" dirty="0" smtClean="0"/>
              <a:t>ijzer geoxideerd wordt, reageert het met </a:t>
            </a:r>
            <a:r>
              <a:rPr lang="nl-NL" sz="2400" i="1" dirty="0" err="1" smtClean="0"/>
              <a:t>zuurstofgas.Wat</a:t>
            </a:r>
            <a:r>
              <a:rPr lang="nl-NL" sz="2400" i="1" dirty="0" smtClean="0"/>
              <a:t> gebeurt er eigenlijk tijdens  deze reactie</a:t>
            </a:r>
            <a:r>
              <a:rPr lang="nl-NL" sz="2400" dirty="0" smtClean="0"/>
              <a:t>? </a:t>
            </a:r>
          </a:p>
          <a:p>
            <a:pPr>
              <a:buNone/>
            </a:pPr>
            <a:r>
              <a:rPr lang="nl-NL" sz="2400" dirty="0" smtClean="0">
                <a:solidFill>
                  <a:srgbClr val="C00000"/>
                </a:solidFill>
              </a:rPr>
              <a:t>    </a:t>
            </a:r>
            <a:r>
              <a:rPr lang="nl-NL" sz="2400" dirty="0" err="1" smtClean="0">
                <a:solidFill>
                  <a:srgbClr val="C00000"/>
                </a:solidFill>
              </a:rPr>
              <a:t>Ijzer</a:t>
            </a:r>
            <a:r>
              <a:rPr lang="nl-NL" sz="2400" dirty="0" smtClean="0">
                <a:solidFill>
                  <a:srgbClr val="C00000"/>
                </a:solidFill>
              </a:rPr>
              <a:t> </a:t>
            </a:r>
            <a:r>
              <a:rPr lang="nl-NL" sz="2400" dirty="0" smtClean="0">
                <a:solidFill>
                  <a:srgbClr val="C00000"/>
                </a:solidFill>
              </a:rPr>
              <a:t>staat elektronen af aan zuurstof</a:t>
            </a:r>
          </a:p>
          <a:p>
            <a:pPr>
              <a:buFontTx/>
              <a:buChar char="-"/>
            </a:pPr>
            <a:endParaRPr lang="nl-NL" sz="2400" dirty="0" smtClean="0"/>
          </a:p>
          <a:p>
            <a:pPr>
              <a:buFontTx/>
              <a:buChar char="-"/>
            </a:pPr>
            <a:endParaRPr lang="en-US" dirty="0"/>
          </a:p>
        </p:txBody>
      </p:sp>
      <p:pic>
        <p:nvPicPr>
          <p:cNvPr id="4" name="Picture 2"/>
          <p:cNvPicPr>
            <a:picLocks noChangeAspect="1" noChangeArrowheads="1"/>
          </p:cNvPicPr>
          <p:nvPr/>
        </p:nvPicPr>
        <p:blipFill>
          <a:blip r:embed="rId2" cstate="print"/>
          <a:srcRect l="9375" t="10539" r="9765" b="6908"/>
          <a:stretch>
            <a:fillRect/>
          </a:stretch>
        </p:blipFill>
        <p:spPr bwMode="auto">
          <a:xfrm>
            <a:off x="6643702" y="1071546"/>
            <a:ext cx="1975944" cy="1345933"/>
          </a:xfrm>
          <a:prstGeom prst="rect">
            <a:avLst/>
          </a:prstGeom>
          <a:noFill/>
          <a:ln w="9525">
            <a:noFill/>
            <a:miter lim="800000"/>
            <a:headEnd/>
            <a:tailEnd/>
          </a:ln>
        </p:spPr>
      </p:pic>
      <p:grpSp>
        <p:nvGrpSpPr>
          <p:cNvPr id="8" name="Groep 7"/>
          <p:cNvGrpSpPr/>
          <p:nvPr/>
        </p:nvGrpSpPr>
        <p:grpSpPr>
          <a:xfrm>
            <a:off x="6286512" y="2786058"/>
            <a:ext cx="2714644" cy="2857520"/>
            <a:chOff x="6286512" y="2786058"/>
            <a:chExt cx="2714644" cy="2857520"/>
          </a:xfrm>
        </p:grpSpPr>
        <p:grpSp>
          <p:nvGrpSpPr>
            <p:cNvPr id="9" name="Groep 10"/>
            <p:cNvGrpSpPr/>
            <p:nvPr/>
          </p:nvGrpSpPr>
          <p:grpSpPr>
            <a:xfrm>
              <a:off x="6286512" y="2786058"/>
              <a:ext cx="2714644" cy="2857520"/>
              <a:chOff x="6286512" y="4000504"/>
              <a:chExt cx="2714644" cy="2357454"/>
            </a:xfrm>
          </p:grpSpPr>
          <p:sp>
            <p:nvSpPr>
              <p:cNvPr id="13" name="Rechthoek 12"/>
              <p:cNvSpPr/>
              <p:nvPr/>
            </p:nvSpPr>
            <p:spPr>
              <a:xfrm>
                <a:off x="6286512" y="4000504"/>
                <a:ext cx="2714644" cy="23574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kstvak 13"/>
              <p:cNvSpPr txBox="1"/>
              <p:nvPr/>
            </p:nvSpPr>
            <p:spPr>
              <a:xfrm>
                <a:off x="6643702" y="4357694"/>
                <a:ext cx="573811" cy="369332"/>
              </a:xfrm>
              <a:prstGeom prst="rect">
                <a:avLst/>
              </a:prstGeom>
              <a:noFill/>
            </p:spPr>
            <p:txBody>
              <a:bodyPr wrap="none" rtlCol="0">
                <a:spAutoFit/>
              </a:bodyPr>
              <a:lstStyle/>
              <a:p>
                <a:r>
                  <a:rPr lang="nl-NL" dirty="0" smtClean="0"/>
                  <a:t>ijzer</a:t>
                </a:r>
                <a:endParaRPr lang="en-US" dirty="0"/>
              </a:p>
            </p:txBody>
          </p:sp>
        </p:grpSp>
        <p:sp>
          <p:nvSpPr>
            <p:cNvPr id="10" name="Tekstvak 9"/>
            <p:cNvSpPr txBox="1"/>
            <p:nvPr/>
          </p:nvSpPr>
          <p:spPr>
            <a:xfrm>
              <a:off x="7215206" y="2857496"/>
              <a:ext cx="929870" cy="369332"/>
            </a:xfrm>
            <a:prstGeom prst="rect">
              <a:avLst/>
            </a:prstGeom>
            <a:noFill/>
          </p:spPr>
          <p:txBody>
            <a:bodyPr wrap="none" rtlCol="0">
              <a:spAutoFit/>
            </a:bodyPr>
            <a:lstStyle/>
            <a:p>
              <a:r>
                <a:rPr lang="nl-NL" dirty="0" smtClean="0"/>
                <a:t>oxidatie</a:t>
              </a:r>
              <a:endParaRPr lang="en-US" dirty="0"/>
            </a:p>
          </p:txBody>
        </p:sp>
      </p:grpSp>
      <p:pic>
        <p:nvPicPr>
          <p:cNvPr id="17" name="Picture 2" descr="http://t3.gstatic.com/images?q=tbn:ANd9GcRNCWQXVcp-M_mw_x3zrc90Us5Au91UvP-VeEGIBoDyeJuDiCgM">
            <a:hlinkClick r:id="rId3"/>
          </p:cNvPr>
          <p:cNvPicPr>
            <a:picLocks noChangeAspect="1" noChangeArrowheads="1"/>
          </p:cNvPicPr>
          <p:nvPr/>
        </p:nvPicPr>
        <p:blipFill>
          <a:blip r:embed="rId4" cstate="print"/>
          <a:srcRect/>
          <a:stretch>
            <a:fillRect/>
          </a:stretch>
        </p:blipFill>
        <p:spPr bwMode="auto">
          <a:xfrm>
            <a:off x="4286248" y="142852"/>
            <a:ext cx="4643470" cy="535551"/>
          </a:xfrm>
          <a:prstGeom prst="rect">
            <a:avLst/>
          </a:prstGeom>
          <a:noFill/>
        </p:spPr>
      </p:pic>
      <p:sp>
        <p:nvSpPr>
          <p:cNvPr id="18" name="Tijdelijke aanduiding voor datum 17"/>
          <p:cNvSpPr>
            <a:spLocks noGrp="1"/>
          </p:cNvSpPr>
          <p:nvPr>
            <p:ph type="dt" sz="half" idx="10"/>
          </p:nvPr>
        </p:nvSpPr>
        <p:spPr/>
        <p:txBody>
          <a:bodyPr/>
          <a:lstStyle/>
          <a:p>
            <a:fld id="{E3D113DA-088D-4697-B49B-6E498447D62B}" type="datetime1">
              <a:rPr lang="nl-BE" smtClean="0"/>
              <a:pPr/>
              <a:t>26/08/2013</a:t>
            </a:fld>
            <a:endParaRPr lang="nl-BE"/>
          </a:p>
        </p:txBody>
      </p:sp>
      <p:sp>
        <p:nvSpPr>
          <p:cNvPr id="19" name="Tijdelijke aanduiding voor voettekst 18"/>
          <p:cNvSpPr>
            <a:spLocks noGrp="1"/>
          </p:cNvSpPr>
          <p:nvPr>
            <p:ph type="ftr" sz="quarter" idx="11"/>
          </p:nvPr>
        </p:nvSpPr>
        <p:spPr/>
        <p:txBody>
          <a:bodyPr/>
          <a:lstStyle/>
          <a:p>
            <a:r>
              <a:rPr lang="en-US" smtClean="0"/>
              <a:t>Science on Stage - Mechelen </a:t>
            </a:r>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p:cNvSpPr/>
          <p:nvPr/>
        </p:nvSpPr>
        <p:spPr>
          <a:xfrm>
            <a:off x="6286512" y="2786058"/>
            <a:ext cx="2714644" cy="2857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kstvak 17"/>
          <p:cNvSpPr txBox="1"/>
          <p:nvPr/>
        </p:nvSpPr>
        <p:spPr>
          <a:xfrm>
            <a:off x="6643702" y="3219016"/>
            <a:ext cx="573811" cy="447675"/>
          </a:xfrm>
          <a:prstGeom prst="rect">
            <a:avLst/>
          </a:prstGeom>
          <a:noFill/>
        </p:spPr>
        <p:txBody>
          <a:bodyPr wrap="none" rtlCol="0">
            <a:spAutoFit/>
          </a:bodyPr>
          <a:lstStyle/>
          <a:p>
            <a:r>
              <a:rPr lang="nl-NL" dirty="0" smtClean="0"/>
              <a:t>ijzer</a:t>
            </a:r>
            <a:endParaRPr lang="en-US" dirty="0"/>
          </a:p>
        </p:txBody>
      </p:sp>
      <p:sp>
        <p:nvSpPr>
          <p:cNvPr id="19" name="Tekstvak 18"/>
          <p:cNvSpPr txBox="1"/>
          <p:nvPr/>
        </p:nvSpPr>
        <p:spPr>
          <a:xfrm>
            <a:off x="8001024" y="3219016"/>
            <a:ext cx="679353" cy="447675"/>
          </a:xfrm>
          <a:prstGeom prst="rect">
            <a:avLst/>
          </a:prstGeom>
          <a:noFill/>
        </p:spPr>
        <p:txBody>
          <a:bodyPr wrap="none" rtlCol="0">
            <a:spAutoFit/>
          </a:bodyPr>
          <a:lstStyle/>
          <a:p>
            <a:r>
              <a:rPr lang="nl-NL" dirty="0" smtClean="0"/>
              <a:t>zilver</a:t>
            </a:r>
            <a:endParaRPr lang="en-US" dirty="0"/>
          </a:p>
        </p:txBody>
      </p:sp>
      <p:cxnSp>
        <p:nvCxnSpPr>
          <p:cNvPr id="20" name="Rechte verbindingslijn met pijl 19"/>
          <p:cNvCxnSpPr/>
          <p:nvPr/>
        </p:nvCxnSpPr>
        <p:spPr>
          <a:xfrm>
            <a:off x="7358082" y="3429000"/>
            <a:ext cx="500066" cy="1925"/>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7215206" y="2857496"/>
            <a:ext cx="929870" cy="369332"/>
          </a:xfrm>
          <a:prstGeom prst="rect">
            <a:avLst/>
          </a:prstGeom>
          <a:noFill/>
        </p:spPr>
        <p:txBody>
          <a:bodyPr wrap="none" rtlCol="0">
            <a:spAutoFit/>
          </a:bodyPr>
          <a:lstStyle/>
          <a:p>
            <a:r>
              <a:rPr lang="nl-NL" dirty="0" smtClean="0"/>
              <a:t>oxidatie</a:t>
            </a:r>
            <a:endParaRPr lang="en-US" dirty="0"/>
          </a:p>
        </p:txBody>
      </p:sp>
      <p:sp>
        <p:nvSpPr>
          <p:cNvPr id="2" name="Titel 1"/>
          <p:cNvSpPr>
            <a:spLocks noGrp="1"/>
          </p:cNvSpPr>
          <p:nvPr>
            <p:ph type="title"/>
          </p:nvPr>
        </p:nvSpPr>
        <p:spPr/>
        <p:txBody>
          <a:bodyPr/>
          <a:lstStyle/>
          <a:p>
            <a:r>
              <a:rPr lang="nl-NL" dirty="0" smtClean="0"/>
              <a:t>Onderzoeksvraag </a:t>
            </a:r>
            <a:endParaRPr lang="en-US" dirty="0"/>
          </a:p>
        </p:txBody>
      </p:sp>
      <p:sp>
        <p:nvSpPr>
          <p:cNvPr id="3" name="Tijdelijke aanduiding voor inhoud 2"/>
          <p:cNvSpPr>
            <a:spLocks noGrp="1"/>
          </p:cNvSpPr>
          <p:nvPr>
            <p:ph sz="quarter" idx="1"/>
          </p:nvPr>
        </p:nvSpPr>
        <p:spPr>
          <a:xfrm>
            <a:off x="457200" y="1600200"/>
            <a:ext cx="5757874" cy="4614881"/>
          </a:xfrm>
        </p:spPr>
        <p:txBody>
          <a:bodyPr>
            <a:normAutofit/>
          </a:bodyPr>
          <a:lstStyle/>
          <a:p>
            <a:pPr>
              <a:buFontTx/>
              <a:buChar char="-"/>
            </a:pPr>
            <a:r>
              <a:rPr lang="nl-NL" sz="2400" i="1" dirty="0" smtClean="0"/>
              <a:t>We hebben net vastgesteld dat het zilver van het schip dat werd geborgen, niet , of toch veel minder aangetast was dan het ijzer. Zouden we hier iets kunnen uit afleiden over de oxidatie van zilver t.o.v. deze van ijzer? </a:t>
            </a:r>
          </a:p>
          <a:p>
            <a:pPr>
              <a:buNone/>
            </a:pPr>
            <a:r>
              <a:rPr lang="nl-NL" sz="2400" dirty="0" smtClean="0"/>
              <a:t>	</a:t>
            </a:r>
            <a:r>
              <a:rPr lang="nl-NL" sz="2400" dirty="0" smtClean="0">
                <a:solidFill>
                  <a:srgbClr val="C00000"/>
                </a:solidFill>
              </a:rPr>
              <a:t>d</a:t>
            </a:r>
            <a:r>
              <a:rPr lang="nl-NL" sz="2400" dirty="0" smtClean="0">
                <a:solidFill>
                  <a:srgbClr val="C00000"/>
                </a:solidFill>
              </a:rPr>
              <a:t>e </a:t>
            </a:r>
            <a:r>
              <a:rPr lang="nl-NL" sz="2400" dirty="0" smtClean="0">
                <a:solidFill>
                  <a:srgbClr val="C00000"/>
                </a:solidFill>
              </a:rPr>
              <a:t>oxidatie van zilver gaat minder gemakkelijk door, zilver zal minder gemakkelijk elektronen afstaan dan ijzer,…..</a:t>
            </a:r>
          </a:p>
          <a:p>
            <a:pPr>
              <a:buNone/>
            </a:pPr>
            <a:endParaRPr lang="nl-NL" sz="2400" dirty="0" smtClean="0"/>
          </a:p>
        </p:txBody>
      </p:sp>
      <p:pic>
        <p:nvPicPr>
          <p:cNvPr id="5" name="Picture 3"/>
          <p:cNvPicPr>
            <a:picLocks noChangeAspect="1" noChangeArrowheads="1"/>
          </p:cNvPicPr>
          <p:nvPr/>
        </p:nvPicPr>
        <p:blipFill>
          <a:blip r:embed="rId2" cstate="print"/>
          <a:srcRect/>
          <a:stretch>
            <a:fillRect/>
          </a:stretch>
        </p:blipFill>
        <p:spPr bwMode="auto">
          <a:xfrm>
            <a:off x="6786578" y="4071942"/>
            <a:ext cx="1106913" cy="1965547"/>
          </a:xfrm>
          <a:prstGeom prst="rect">
            <a:avLst/>
          </a:prstGeom>
          <a:noFill/>
          <a:ln w="9525">
            <a:noFill/>
            <a:miter lim="800000"/>
            <a:headEnd/>
            <a:tailEnd/>
          </a:ln>
        </p:spPr>
      </p:pic>
      <p:pic>
        <p:nvPicPr>
          <p:cNvPr id="21" name="Picture 2"/>
          <p:cNvPicPr>
            <a:picLocks noChangeAspect="1" noChangeArrowheads="1"/>
          </p:cNvPicPr>
          <p:nvPr/>
        </p:nvPicPr>
        <p:blipFill>
          <a:blip r:embed="rId3" cstate="print"/>
          <a:srcRect l="9375" t="10539" r="9765" b="6908"/>
          <a:stretch>
            <a:fillRect/>
          </a:stretch>
        </p:blipFill>
        <p:spPr bwMode="auto">
          <a:xfrm>
            <a:off x="6643702" y="1071546"/>
            <a:ext cx="1975944" cy="1345933"/>
          </a:xfrm>
          <a:prstGeom prst="rect">
            <a:avLst/>
          </a:prstGeom>
          <a:noFill/>
          <a:ln w="9525">
            <a:noFill/>
            <a:miter lim="800000"/>
            <a:headEnd/>
            <a:tailEnd/>
          </a:ln>
        </p:spPr>
      </p:pic>
      <p:pic>
        <p:nvPicPr>
          <p:cNvPr id="22" name="Picture 2" descr="http://t3.gstatic.com/images?q=tbn:ANd9GcRNCWQXVcp-M_mw_x3zrc90Us5Au91UvP-VeEGIBoDyeJuDiCgM">
            <a:hlinkClick r:id="rId4"/>
          </p:cNvPr>
          <p:cNvPicPr>
            <a:picLocks noChangeAspect="1" noChangeArrowheads="1"/>
          </p:cNvPicPr>
          <p:nvPr/>
        </p:nvPicPr>
        <p:blipFill>
          <a:blip r:embed="rId5" cstate="print"/>
          <a:srcRect/>
          <a:stretch>
            <a:fillRect/>
          </a:stretch>
        </p:blipFill>
        <p:spPr bwMode="auto">
          <a:xfrm>
            <a:off x="4286248" y="142852"/>
            <a:ext cx="4643470" cy="535551"/>
          </a:xfrm>
          <a:prstGeom prst="rect">
            <a:avLst/>
          </a:prstGeom>
          <a:noFill/>
        </p:spPr>
      </p:pic>
      <p:sp>
        <p:nvSpPr>
          <p:cNvPr id="23" name="Tijdelijke aanduiding voor datum 22"/>
          <p:cNvSpPr>
            <a:spLocks noGrp="1"/>
          </p:cNvSpPr>
          <p:nvPr>
            <p:ph type="dt" sz="half" idx="10"/>
          </p:nvPr>
        </p:nvSpPr>
        <p:spPr/>
        <p:txBody>
          <a:bodyPr/>
          <a:lstStyle/>
          <a:p>
            <a:fld id="{8A35010F-3742-4E47-8141-1B392EB809AC}" type="datetime1">
              <a:rPr lang="nl-BE" smtClean="0"/>
              <a:pPr/>
              <a:t>26/08/2013</a:t>
            </a:fld>
            <a:endParaRPr lang="nl-BE"/>
          </a:p>
        </p:txBody>
      </p:sp>
      <p:sp>
        <p:nvSpPr>
          <p:cNvPr id="24" name="Tijdelijke aanduiding voor voettekst 23"/>
          <p:cNvSpPr>
            <a:spLocks noGrp="1"/>
          </p:cNvSpPr>
          <p:nvPr>
            <p:ph type="ftr" sz="quarter" idx="11"/>
          </p:nvPr>
        </p:nvSpPr>
        <p:spPr/>
        <p:txBody>
          <a:bodyPr/>
          <a:lstStyle/>
          <a:p>
            <a:r>
              <a:rPr lang="en-US" smtClean="0"/>
              <a:t>Science on Stage - Mechelen </a:t>
            </a:r>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Onderzoeksvraag </a:t>
            </a:r>
            <a:endParaRPr lang="en-US" dirty="0"/>
          </a:p>
        </p:txBody>
      </p:sp>
      <p:sp>
        <p:nvSpPr>
          <p:cNvPr id="3" name="Tijdelijke aanduiding voor inhoud 2"/>
          <p:cNvSpPr>
            <a:spLocks noGrp="1"/>
          </p:cNvSpPr>
          <p:nvPr>
            <p:ph sz="quarter" idx="1"/>
          </p:nvPr>
        </p:nvSpPr>
        <p:spPr>
          <a:xfrm>
            <a:off x="457200" y="1600200"/>
            <a:ext cx="5114932" cy="4525963"/>
          </a:xfrm>
        </p:spPr>
        <p:txBody>
          <a:bodyPr>
            <a:normAutofit lnSpcReduction="10000"/>
          </a:bodyPr>
          <a:lstStyle/>
          <a:p>
            <a:pPr>
              <a:buFontTx/>
              <a:buChar char="-"/>
            </a:pPr>
            <a:r>
              <a:rPr lang="nl-NL" sz="2400" i="1" dirty="0" smtClean="0"/>
              <a:t>Als ijzer wordt geoxideerd, dan is het zelf een </a:t>
            </a:r>
            <a:r>
              <a:rPr lang="nl-NL" sz="2400" dirty="0" err="1" smtClean="0">
                <a:solidFill>
                  <a:srgbClr val="C00000"/>
                </a:solidFill>
              </a:rPr>
              <a:t>reductor</a:t>
            </a:r>
            <a:r>
              <a:rPr lang="nl-NL" sz="2400" b="1" i="1" dirty="0" smtClean="0"/>
              <a:t>. </a:t>
            </a:r>
            <a:r>
              <a:rPr lang="nl-NL" sz="2400" i="1" dirty="0" smtClean="0"/>
              <a:t>Als ijzer gemakkelijker wordt geoxideerd dan zilver, dan is het een sterkere </a:t>
            </a:r>
            <a:r>
              <a:rPr lang="nl-NL" sz="2400" i="1" dirty="0" err="1" smtClean="0"/>
              <a:t>reductor</a:t>
            </a:r>
            <a:r>
              <a:rPr lang="nl-NL" sz="2400" i="1" dirty="0" smtClean="0"/>
              <a:t> dan zilver</a:t>
            </a:r>
            <a:r>
              <a:rPr lang="nl-NL" sz="2400" dirty="0" smtClean="0"/>
              <a:t>. </a:t>
            </a:r>
            <a:r>
              <a:rPr lang="nl-NL" sz="2400" i="1" dirty="0" smtClean="0"/>
              <a:t>Hoe zouden we experimenteel in de klas kunnen nagaan of ijzer een sterkere </a:t>
            </a:r>
            <a:r>
              <a:rPr lang="nl-NL" sz="2400" i="1" dirty="0" err="1" smtClean="0"/>
              <a:t>reductor</a:t>
            </a:r>
            <a:r>
              <a:rPr lang="nl-NL" sz="2400" i="1" dirty="0" smtClean="0"/>
              <a:t> is dan zilver? </a:t>
            </a:r>
            <a:endParaRPr lang="nl-NL" sz="2400" dirty="0" smtClean="0"/>
          </a:p>
          <a:p>
            <a:pPr>
              <a:buNone/>
            </a:pPr>
            <a:r>
              <a:rPr lang="nl-NL" sz="2400" dirty="0" smtClean="0"/>
              <a:t>	</a:t>
            </a:r>
            <a:endParaRPr lang="nl-NL" sz="2400" dirty="0" smtClean="0">
              <a:solidFill>
                <a:schemeClr val="tx2">
                  <a:lumMod val="75000"/>
                </a:schemeClr>
              </a:solidFill>
            </a:endParaRPr>
          </a:p>
          <a:p>
            <a:pPr>
              <a:buNone/>
            </a:pPr>
            <a:r>
              <a:rPr lang="nl-NL" sz="2400" dirty="0" smtClean="0">
                <a:solidFill>
                  <a:schemeClr val="tx2">
                    <a:lumMod val="75000"/>
                  </a:schemeClr>
                </a:solidFill>
              </a:rPr>
              <a:t>   </a:t>
            </a:r>
            <a:r>
              <a:rPr lang="nl-NL" sz="2400" dirty="0" smtClean="0">
                <a:solidFill>
                  <a:srgbClr val="C00000"/>
                </a:solidFill>
              </a:rPr>
              <a:t>Door beide metalen te laten reageren met dezelfde </a:t>
            </a:r>
            <a:r>
              <a:rPr lang="nl-NL" sz="2400" dirty="0" err="1" smtClean="0">
                <a:solidFill>
                  <a:srgbClr val="C00000"/>
                </a:solidFill>
              </a:rPr>
              <a:t>oxidator</a:t>
            </a:r>
            <a:r>
              <a:rPr lang="nl-NL" sz="2400" strike="sngStrike" dirty="0" smtClean="0">
                <a:solidFill>
                  <a:srgbClr val="C00000"/>
                </a:solidFill>
              </a:rPr>
              <a:t> </a:t>
            </a:r>
            <a:r>
              <a:rPr lang="nl-NL" sz="2400" dirty="0" smtClean="0">
                <a:solidFill>
                  <a:srgbClr val="C00000"/>
                </a:solidFill>
              </a:rPr>
              <a:t>en te kijken welk metaal het snelst geoxideerd wordt</a:t>
            </a:r>
          </a:p>
          <a:p>
            <a:pPr>
              <a:buFontTx/>
              <a:buChar char="-"/>
            </a:pPr>
            <a:endParaRPr lang="nl-NL" sz="2400" dirty="0" smtClean="0"/>
          </a:p>
          <a:p>
            <a:pPr>
              <a:buNone/>
            </a:pPr>
            <a:endParaRPr lang="nl-NL" sz="2400" dirty="0" smtClean="0"/>
          </a:p>
          <a:p>
            <a:pPr>
              <a:buFontTx/>
              <a:buChar char="-"/>
            </a:pPr>
            <a:endParaRPr lang="nl-NL" sz="2400" dirty="0" smtClean="0"/>
          </a:p>
          <a:p>
            <a:pPr>
              <a:buFontTx/>
              <a:buChar char="-"/>
            </a:pPr>
            <a:endParaRPr lang="en-US" dirty="0"/>
          </a:p>
        </p:txBody>
      </p:sp>
      <p:grpSp>
        <p:nvGrpSpPr>
          <p:cNvPr id="11" name="Groep 10"/>
          <p:cNvGrpSpPr/>
          <p:nvPr/>
        </p:nvGrpSpPr>
        <p:grpSpPr>
          <a:xfrm>
            <a:off x="6286512" y="2786058"/>
            <a:ext cx="2714644" cy="2857520"/>
            <a:chOff x="6286512" y="4000504"/>
            <a:chExt cx="2714644" cy="2357454"/>
          </a:xfrm>
        </p:grpSpPr>
        <p:sp>
          <p:nvSpPr>
            <p:cNvPr id="6" name="Rechthoek 5"/>
            <p:cNvSpPr/>
            <p:nvPr/>
          </p:nvSpPr>
          <p:spPr>
            <a:xfrm>
              <a:off x="6286512" y="4000504"/>
              <a:ext cx="2714644" cy="23574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kstvak 6"/>
            <p:cNvSpPr txBox="1"/>
            <p:nvPr/>
          </p:nvSpPr>
          <p:spPr>
            <a:xfrm>
              <a:off x="6643702" y="4357694"/>
              <a:ext cx="573811" cy="369332"/>
            </a:xfrm>
            <a:prstGeom prst="rect">
              <a:avLst/>
            </a:prstGeom>
            <a:noFill/>
          </p:spPr>
          <p:txBody>
            <a:bodyPr wrap="none" rtlCol="0">
              <a:spAutoFit/>
            </a:bodyPr>
            <a:lstStyle/>
            <a:p>
              <a:r>
                <a:rPr lang="nl-NL" dirty="0" smtClean="0"/>
                <a:t>ijzer</a:t>
              </a:r>
              <a:endParaRPr lang="en-US" dirty="0"/>
            </a:p>
          </p:txBody>
        </p:sp>
        <p:sp>
          <p:nvSpPr>
            <p:cNvPr id="8" name="Tekstvak 7"/>
            <p:cNvSpPr txBox="1"/>
            <p:nvPr/>
          </p:nvSpPr>
          <p:spPr>
            <a:xfrm>
              <a:off x="8001024" y="4357694"/>
              <a:ext cx="679353" cy="369332"/>
            </a:xfrm>
            <a:prstGeom prst="rect">
              <a:avLst/>
            </a:prstGeom>
            <a:noFill/>
          </p:spPr>
          <p:txBody>
            <a:bodyPr wrap="none" rtlCol="0">
              <a:spAutoFit/>
            </a:bodyPr>
            <a:lstStyle/>
            <a:p>
              <a:r>
                <a:rPr lang="nl-NL" dirty="0" smtClean="0"/>
                <a:t>zilver</a:t>
              </a:r>
              <a:endParaRPr lang="en-US" dirty="0"/>
            </a:p>
          </p:txBody>
        </p:sp>
        <p:cxnSp>
          <p:nvCxnSpPr>
            <p:cNvPr id="10" name="Rechte verbindingslijn met pijl 9"/>
            <p:cNvCxnSpPr/>
            <p:nvPr/>
          </p:nvCxnSpPr>
          <p:spPr>
            <a:xfrm>
              <a:off x="7358082" y="4572008"/>
              <a:ext cx="500066" cy="158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2" name="Tekstvak 11"/>
          <p:cNvSpPr txBox="1"/>
          <p:nvPr/>
        </p:nvSpPr>
        <p:spPr>
          <a:xfrm>
            <a:off x="7215206" y="2857496"/>
            <a:ext cx="929870" cy="369332"/>
          </a:xfrm>
          <a:prstGeom prst="rect">
            <a:avLst/>
          </a:prstGeom>
          <a:noFill/>
        </p:spPr>
        <p:txBody>
          <a:bodyPr wrap="none" rtlCol="0">
            <a:spAutoFit/>
          </a:bodyPr>
          <a:lstStyle/>
          <a:p>
            <a:r>
              <a:rPr lang="nl-NL" dirty="0" smtClean="0"/>
              <a:t>oxidatie</a:t>
            </a:r>
            <a:endParaRPr lang="en-US" dirty="0"/>
          </a:p>
        </p:txBody>
      </p:sp>
      <p:sp>
        <p:nvSpPr>
          <p:cNvPr id="13" name="Tekstvak 12"/>
          <p:cNvSpPr txBox="1"/>
          <p:nvPr/>
        </p:nvSpPr>
        <p:spPr>
          <a:xfrm>
            <a:off x="6786578" y="3571876"/>
            <a:ext cx="1910588" cy="369332"/>
          </a:xfrm>
          <a:prstGeom prst="rect">
            <a:avLst/>
          </a:prstGeom>
          <a:noFill/>
        </p:spPr>
        <p:txBody>
          <a:bodyPr wrap="none" rtlCol="0">
            <a:spAutoFit/>
          </a:bodyPr>
          <a:lstStyle/>
          <a:p>
            <a:r>
              <a:rPr lang="nl-NL" dirty="0" smtClean="0"/>
              <a:t>Sterkste </a:t>
            </a:r>
            <a:r>
              <a:rPr lang="nl-NL" dirty="0" err="1" smtClean="0"/>
              <a:t>reductor</a:t>
            </a:r>
            <a:r>
              <a:rPr lang="nl-NL" dirty="0" smtClean="0"/>
              <a:t>?</a:t>
            </a:r>
            <a:endParaRPr lang="en-US" dirty="0"/>
          </a:p>
        </p:txBody>
      </p:sp>
      <p:sp>
        <p:nvSpPr>
          <p:cNvPr id="15" name="Tekstvak 14"/>
          <p:cNvSpPr txBox="1"/>
          <p:nvPr/>
        </p:nvSpPr>
        <p:spPr>
          <a:xfrm>
            <a:off x="6643702" y="4000504"/>
            <a:ext cx="2132635" cy="369332"/>
          </a:xfrm>
          <a:prstGeom prst="rect">
            <a:avLst/>
          </a:prstGeom>
          <a:noFill/>
        </p:spPr>
        <p:txBody>
          <a:bodyPr wrap="none" rtlCol="0">
            <a:spAutoFit/>
          </a:bodyPr>
          <a:lstStyle/>
          <a:p>
            <a:r>
              <a:rPr lang="nl-NL" dirty="0" smtClean="0"/>
              <a:t>Reactie met </a:t>
            </a:r>
            <a:r>
              <a:rPr lang="nl-NL" dirty="0" err="1" smtClean="0"/>
              <a:t>oxidator</a:t>
            </a:r>
            <a:endParaRPr lang="en-US" dirty="0"/>
          </a:p>
        </p:txBody>
      </p:sp>
      <p:pic>
        <p:nvPicPr>
          <p:cNvPr id="16" name="Picture 2" descr="http://t3.gstatic.com/images?q=tbn:ANd9GcRNCWQXVcp-M_mw_x3zrc90Us5Au91UvP-VeEGIBoDyeJuDiCgM">
            <a:hlinkClick r:id="rId2"/>
          </p:cNvPr>
          <p:cNvPicPr>
            <a:picLocks noChangeAspect="1" noChangeArrowheads="1"/>
          </p:cNvPicPr>
          <p:nvPr/>
        </p:nvPicPr>
        <p:blipFill>
          <a:blip r:embed="rId3" cstate="print"/>
          <a:srcRect/>
          <a:stretch>
            <a:fillRect/>
          </a:stretch>
        </p:blipFill>
        <p:spPr bwMode="auto">
          <a:xfrm>
            <a:off x="4286248" y="142852"/>
            <a:ext cx="4643470" cy="535551"/>
          </a:xfrm>
          <a:prstGeom prst="rect">
            <a:avLst/>
          </a:prstGeom>
          <a:noFill/>
        </p:spPr>
      </p:pic>
      <p:sp>
        <p:nvSpPr>
          <p:cNvPr id="17" name="Tijdelijke aanduiding voor datum 16"/>
          <p:cNvSpPr>
            <a:spLocks noGrp="1"/>
          </p:cNvSpPr>
          <p:nvPr>
            <p:ph type="dt" sz="half" idx="10"/>
          </p:nvPr>
        </p:nvSpPr>
        <p:spPr/>
        <p:txBody>
          <a:bodyPr/>
          <a:lstStyle/>
          <a:p>
            <a:fld id="{316C88E3-891B-4D8A-B5AE-AE05AB5E16CF}" type="datetime1">
              <a:rPr lang="nl-BE" smtClean="0"/>
              <a:pPr/>
              <a:t>26/08/2013</a:t>
            </a:fld>
            <a:endParaRPr lang="nl-BE"/>
          </a:p>
        </p:txBody>
      </p:sp>
      <p:sp>
        <p:nvSpPr>
          <p:cNvPr id="18" name="Tijdelijke aanduiding voor voettekst 17"/>
          <p:cNvSpPr>
            <a:spLocks noGrp="1"/>
          </p:cNvSpPr>
          <p:nvPr>
            <p:ph type="ftr" sz="quarter" idx="11"/>
          </p:nvPr>
        </p:nvSpPr>
        <p:spPr/>
        <p:txBody>
          <a:bodyPr/>
          <a:lstStyle/>
          <a:p>
            <a:r>
              <a:rPr lang="en-US" smtClean="0"/>
              <a:t>Science on Stage - Mechelen </a:t>
            </a:r>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Onderzoeksvraag </a:t>
            </a:r>
            <a:endParaRPr lang="en-US" dirty="0"/>
          </a:p>
        </p:txBody>
      </p:sp>
      <p:sp>
        <p:nvSpPr>
          <p:cNvPr id="3" name="Tijdelijke aanduiding voor inhoud 2"/>
          <p:cNvSpPr>
            <a:spLocks noGrp="1"/>
          </p:cNvSpPr>
          <p:nvPr>
            <p:ph sz="quarter" idx="1"/>
          </p:nvPr>
        </p:nvSpPr>
        <p:spPr>
          <a:xfrm>
            <a:off x="457200" y="1600200"/>
            <a:ext cx="5757874" cy="4829196"/>
          </a:xfrm>
        </p:spPr>
        <p:txBody>
          <a:bodyPr>
            <a:normAutofit fontScale="92500" lnSpcReduction="10000"/>
          </a:bodyPr>
          <a:lstStyle/>
          <a:p>
            <a:pPr>
              <a:buFontTx/>
              <a:buChar char="-"/>
            </a:pPr>
            <a:r>
              <a:rPr lang="nl-NL" sz="2600" i="1" dirty="0" smtClean="0"/>
              <a:t>Welk reagens zouden we kunnen gebruiken? Het moet een verbinding of een deeltje zijn dat in staat is elektronen op te nemen. Kennen jullie enkele voorbeelden? Denk niet alleen aan neutrale verbindingen, maar ook aan ionen die jullie kennen en die elektronen kunnen opnemen…</a:t>
            </a:r>
          </a:p>
          <a:p>
            <a:pPr>
              <a:buNone/>
            </a:pPr>
            <a:r>
              <a:rPr lang="nl-NL" sz="2600" i="1" dirty="0" smtClean="0"/>
              <a:t> 	</a:t>
            </a:r>
            <a:r>
              <a:rPr lang="nl-NL" sz="2600" dirty="0" smtClean="0">
                <a:solidFill>
                  <a:srgbClr val="C00000"/>
                </a:solidFill>
              </a:rPr>
              <a:t>Zuurstof, zwavel, koper(2+)-ion, …metaalionen in het algemeen</a:t>
            </a:r>
          </a:p>
          <a:p>
            <a:pPr>
              <a:buNone/>
            </a:pPr>
            <a:endParaRPr lang="nl-NL" sz="2800" i="1" dirty="0" smtClean="0"/>
          </a:p>
          <a:p>
            <a:pPr>
              <a:buNone/>
            </a:pPr>
            <a:r>
              <a:rPr lang="nl-NL" sz="2400" dirty="0" smtClean="0"/>
              <a:t> </a:t>
            </a:r>
          </a:p>
          <a:p>
            <a:pPr>
              <a:buNone/>
            </a:pPr>
            <a:r>
              <a:rPr lang="nl-NL" sz="2400" dirty="0" smtClean="0"/>
              <a:t>	</a:t>
            </a:r>
            <a:endParaRPr lang="nl-NL" sz="2400" dirty="0" smtClean="0">
              <a:solidFill>
                <a:schemeClr val="tx2">
                  <a:lumMod val="75000"/>
                </a:schemeClr>
              </a:solidFill>
            </a:endParaRPr>
          </a:p>
          <a:p>
            <a:pPr>
              <a:buNone/>
            </a:pPr>
            <a:endParaRPr lang="nl-NL" sz="2400" dirty="0" smtClean="0">
              <a:solidFill>
                <a:schemeClr val="tx2">
                  <a:lumMod val="75000"/>
                </a:schemeClr>
              </a:solidFill>
            </a:endParaRPr>
          </a:p>
          <a:p>
            <a:pPr>
              <a:buFontTx/>
              <a:buChar char="-"/>
            </a:pPr>
            <a:endParaRPr lang="nl-NL" sz="2400" dirty="0" smtClean="0"/>
          </a:p>
          <a:p>
            <a:pPr>
              <a:buNone/>
            </a:pPr>
            <a:endParaRPr lang="nl-NL" sz="2400" dirty="0" smtClean="0"/>
          </a:p>
          <a:p>
            <a:pPr>
              <a:buFontTx/>
              <a:buChar char="-"/>
            </a:pPr>
            <a:endParaRPr lang="nl-NL" sz="2400" dirty="0" smtClean="0"/>
          </a:p>
          <a:p>
            <a:pPr>
              <a:buFontTx/>
              <a:buChar char="-"/>
            </a:pPr>
            <a:endParaRPr lang="en-US" dirty="0"/>
          </a:p>
        </p:txBody>
      </p:sp>
      <p:grpSp>
        <p:nvGrpSpPr>
          <p:cNvPr id="5" name="Groep 4"/>
          <p:cNvGrpSpPr/>
          <p:nvPr/>
        </p:nvGrpSpPr>
        <p:grpSpPr>
          <a:xfrm>
            <a:off x="6286512" y="2786058"/>
            <a:ext cx="2714644" cy="2857520"/>
            <a:chOff x="6286512" y="4000504"/>
            <a:chExt cx="2714644" cy="2357454"/>
          </a:xfrm>
        </p:grpSpPr>
        <p:sp>
          <p:nvSpPr>
            <p:cNvPr id="6" name="Rechthoek 5"/>
            <p:cNvSpPr/>
            <p:nvPr/>
          </p:nvSpPr>
          <p:spPr>
            <a:xfrm>
              <a:off x="6286512" y="4000504"/>
              <a:ext cx="2714644" cy="23574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kstvak 6"/>
            <p:cNvSpPr txBox="1"/>
            <p:nvPr/>
          </p:nvSpPr>
          <p:spPr>
            <a:xfrm>
              <a:off x="6643702" y="4357694"/>
              <a:ext cx="573811" cy="369332"/>
            </a:xfrm>
            <a:prstGeom prst="rect">
              <a:avLst/>
            </a:prstGeom>
            <a:noFill/>
          </p:spPr>
          <p:txBody>
            <a:bodyPr wrap="none" rtlCol="0">
              <a:spAutoFit/>
            </a:bodyPr>
            <a:lstStyle/>
            <a:p>
              <a:r>
                <a:rPr lang="nl-NL" dirty="0" smtClean="0"/>
                <a:t>ijzer</a:t>
              </a:r>
              <a:endParaRPr lang="en-US" dirty="0"/>
            </a:p>
          </p:txBody>
        </p:sp>
        <p:sp>
          <p:nvSpPr>
            <p:cNvPr id="8" name="Tekstvak 7"/>
            <p:cNvSpPr txBox="1"/>
            <p:nvPr/>
          </p:nvSpPr>
          <p:spPr>
            <a:xfrm>
              <a:off x="8001024" y="4357694"/>
              <a:ext cx="679353" cy="369332"/>
            </a:xfrm>
            <a:prstGeom prst="rect">
              <a:avLst/>
            </a:prstGeom>
            <a:noFill/>
          </p:spPr>
          <p:txBody>
            <a:bodyPr wrap="none" rtlCol="0">
              <a:spAutoFit/>
            </a:bodyPr>
            <a:lstStyle/>
            <a:p>
              <a:r>
                <a:rPr lang="nl-NL" dirty="0" smtClean="0"/>
                <a:t>zilver</a:t>
              </a:r>
              <a:endParaRPr lang="en-US" dirty="0"/>
            </a:p>
          </p:txBody>
        </p:sp>
        <p:cxnSp>
          <p:nvCxnSpPr>
            <p:cNvPr id="9" name="Rechte verbindingslijn met pijl 8"/>
            <p:cNvCxnSpPr/>
            <p:nvPr/>
          </p:nvCxnSpPr>
          <p:spPr>
            <a:xfrm>
              <a:off x="7358082" y="4530931"/>
              <a:ext cx="500066" cy="158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0" name="Tekstvak 9"/>
          <p:cNvSpPr txBox="1"/>
          <p:nvPr/>
        </p:nvSpPr>
        <p:spPr>
          <a:xfrm>
            <a:off x="7215206" y="2857496"/>
            <a:ext cx="929870" cy="369332"/>
          </a:xfrm>
          <a:prstGeom prst="rect">
            <a:avLst/>
          </a:prstGeom>
          <a:noFill/>
        </p:spPr>
        <p:txBody>
          <a:bodyPr wrap="none" rtlCol="0">
            <a:spAutoFit/>
          </a:bodyPr>
          <a:lstStyle/>
          <a:p>
            <a:r>
              <a:rPr lang="nl-NL" dirty="0" smtClean="0"/>
              <a:t>oxidatie</a:t>
            </a:r>
            <a:endParaRPr lang="en-US" dirty="0"/>
          </a:p>
        </p:txBody>
      </p:sp>
      <p:sp>
        <p:nvSpPr>
          <p:cNvPr id="11" name="Tekstvak 10"/>
          <p:cNvSpPr txBox="1"/>
          <p:nvPr/>
        </p:nvSpPr>
        <p:spPr>
          <a:xfrm>
            <a:off x="6786578" y="3571876"/>
            <a:ext cx="1910588" cy="369332"/>
          </a:xfrm>
          <a:prstGeom prst="rect">
            <a:avLst/>
          </a:prstGeom>
          <a:noFill/>
        </p:spPr>
        <p:txBody>
          <a:bodyPr wrap="none" rtlCol="0">
            <a:spAutoFit/>
          </a:bodyPr>
          <a:lstStyle/>
          <a:p>
            <a:r>
              <a:rPr lang="nl-NL" dirty="0" smtClean="0"/>
              <a:t>Sterkste </a:t>
            </a:r>
            <a:r>
              <a:rPr lang="nl-NL" dirty="0" err="1" smtClean="0"/>
              <a:t>reductor</a:t>
            </a:r>
            <a:r>
              <a:rPr lang="nl-NL" dirty="0" smtClean="0"/>
              <a:t>?</a:t>
            </a:r>
            <a:endParaRPr lang="en-US" dirty="0"/>
          </a:p>
        </p:txBody>
      </p:sp>
      <p:sp>
        <p:nvSpPr>
          <p:cNvPr id="12" name="Tekstvak 11"/>
          <p:cNvSpPr txBox="1"/>
          <p:nvPr/>
        </p:nvSpPr>
        <p:spPr>
          <a:xfrm>
            <a:off x="6643702" y="4000504"/>
            <a:ext cx="2132635" cy="369332"/>
          </a:xfrm>
          <a:prstGeom prst="rect">
            <a:avLst/>
          </a:prstGeom>
          <a:noFill/>
        </p:spPr>
        <p:txBody>
          <a:bodyPr wrap="none" rtlCol="0">
            <a:spAutoFit/>
          </a:bodyPr>
          <a:lstStyle/>
          <a:p>
            <a:r>
              <a:rPr lang="nl-NL" dirty="0" smtClean="0"/>
              <a:t>Reactie met </a:t>
            </a:r>
            <a:r>
              <a:rPr lang="nl-NL" dirty="0" err="1" smtClean="0"/>
              <a:t>oxidator</a:t>
            </a:r>
            <a:endParaRPr lang="en-US" dirty="0"/>
          </a:p>
        </p:txBody>
      </p:sp>
      <p:sp>
        <p:nvSpPr>
          <p:cNvPr id="13" name="Tekstvak 12"/>
          <p:cNvSpPr txBox="1"/>
          <p:nvPr/>
        </p:nvSpPr>
        <p:spPr>
          <a:xfrm>
            <a:off x="6572264" y="4500570"/>
            <a:ext cx="415498" cy="369332"/>
          </a:xfrm>
          <a:prstGeom prst="rect">
            <a:avLst/>
          </a:prstGeom>
          <a:noFill/>
        </p:spPr>
        <p:txBody>
          <a:bodyPr wrap="none" rtlCol="0">
            <a:spAutoFit/>
          </a:bodyPr>
          <a:lstStyle/>
          <a:p>
            <a:r>
              <a:rPr lang="nl-NL" dirty="0" smtClean="0"/>
              <a:t>O</a:t>
            </a:r>
            <a:r>
              <a:rPr lang="nl-NL" baseline="-25000" dirty="0" smtClean="0"/>
              <a:t>2</a:t>
            </a:r>
            <a:endParaRPr lang="en-US" baseline="-25000" dirty="0"/>
          </a:p>
        </p:txBody>
      </p:sp>
      <p:sp>
        <p:nvSpPr>
          <p:cNvPr id="14" name="Tekstvak 13"/>
          <p:cNvSpPr txBox="1"/>
          <p:nvPr/>
        </p:nvSpPr>
        <p:spPr>
          <a:xfrm>
            <a:off x="7143768" y="4572008"/>
            <a:ext cx="369012" cy="369332"/>
          </a:xfrm>
          <a:prstGeom prst="rect">
            <a:avLst/>
          </a:prstGeom>
          <a:noFill/>
        </p:spPr>
        <p:txBody>
          <a:bodyPr wrap="none" rtlCol="0">
            <a:spAutoFit/>
          </a:bodyPr>
          <a:lstStyle/>
          <a:p>
            <a:r>
              <a:rPr lang="nl-NL" dirty="0" smtClean="0"/>
              <a:t>S</a:t>
            </a:r>
            <a:r>
              <a:rPr lang="nl-NL" baseline="-25000" dirty="0" smtClean="0"/>
              <a:t>8</a:t>
            </a:r>
            <a:endParaRPr lang="en-US" baseline="-25000" dirty="0"/>
          </a:p>
        </p:txBody>
      </p:sp>
      <p:sp>
        <p:nvSpPr>
          <p:cNvPr id="15" name="Tekstvak 14"/>
          <p:cNvSpPr txBox="1"/>
          <p:nvPr/>
        </p:nvSpPr>
        <p:spPr>
          <a:xfrm>
            <a:off x="7786710" y="4500570"/>
            <a:ext cx="1128001" cy="369332"/>
          </a:xfrm>
          <a:prstGeom prst="rect">
            <a:avLst/>
          </a:prstGeom>
          <a:noFill/>
        </p:spPr>
        <p:txBody>
          <a:bodyPr wrap="none" rtlCol="0">
            <a:spAutoFit/>
          </a:bodyPr>
          <a:lstStyle/>
          <a:p>
            <a:r>
              <a:rPr lang="nl-NL" dirty="0" err="1" smtClean="0">
                <a:solidFill>
                  <a:srgbClr val="FF0000"/>
                </a:solidFill>
              </a:rPr>
              <a:t>metaalion</a:t>
            </a:r>
            <a:endParaRPr lang="en-US" dirty="0">
              <a:solidFill>
                <a:srgbClr val="FF0000"/>
              </a:solidFill>
            </a:endParaRPr>
          </a:p>
        </p:txBody>
      </p:sp>
      <p:cxnSp>
        <p:nvCxnSpPr>
          <p:cNvPr id="16" name="Rechte verbindingslijn met pijl 15"/>
          <p:cNvCxnSpPr>
            <a:stCxn id="12" idx="2"/>
            <a:endCxn id="13" idx="0"/>
          </p:cNvCxnSpPr>
          <p:nvPr/>
        </p:nvCxnSpPr>
        <p:spPr>
          <a:xfrm rot="5400000">
            <a:off x="7179650" y="3970200"/>
            <a:ext cx="130734" cy="9300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p:cNvCxnSpPr>
            <a:stCxn id="12" idx="2"/>
          </p:cNvCxnSpPr>
          <p:nvPr/>
        </p:nvCxnSpPr>
        <p:spPr>
          <a:xfrm rot="5400000">
            <a:off x="7468687" y="4330675"/>
            <a:ext cx="202173" cy="2804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p:cNvCxnSpPr>
            <a:stCxn id="12" idx="2"/>
          </p:cNvCxnSpPr>
          <p:nvPr/>
        </p:nvCxnSpPr>
        <p:spPr>
          <a:xfrm rot="16200000" flipH="1">
            <a:off x="7825873" y="4253982"/>
            <a:ext cx="130734" cy="3624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Rechte verbindingslijn met pijl 18"/>
          <p:cNvCxnSpPr>
            <a:stCxn id="12" idx="2"/>
          </p:cNvCxnSpPr>
          <p:nvPr/>
        </p:nvCxnSpPr>
        <p:spPr>
          <a:xfrm rot="16200000" flipH="1">
            <a:off x="7432964" y="4646891"/>
            <a:ext cx="559362" cy="52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kstvak 19"/>
          <p:cNvSpPr txBox="1"/>
          <p:nvPr/>
        </p:nvSpPr>
        <p:spPr>
          <a:xfrm>
            <a:off x="7500958" y="4857760"/>
            <a:ext cx="516488" cy="369332"/>
          </a:xfrm>
          <a:prstGeom prst="rect">
            <a:avLst/>
          </a:prstGeom>
          <a:noFill/>
        </p:spPr>
        <p:txBody>
          <a:bodyPr wrap="none" rtlCol="0">
            <a:spAutoFit/>
          </a:bodyPr>
          <a:lstStyle/>
          <a:p>
            <a:r>
              <a:rPr lang="nl-NL" dirty="0" smtClean="0"/>
              <a:t>……</a:t>
            </a:r>
            <a:endParaRPr lang="en-US" dirty="0"/>
          </a:p>
        </p:txBody>
      </p:sp>
      <p:pic>
        <p:nvPicPr>
          <p:cNvPr id="21" name="Picture 2" descr="http://t3.gstatic.com/images?q=tbn:ANd9GcRNCWQXVcp-M_mw_x3zrc90Us5Au91UvP-VeEGIBoDyeJuDiCgM">
            <a:hlinkClick r:id="rId2"/>
          </p:cNvPr>
          <p:cNvPicPr>
            <a:picLocks noChangeAspect="1" noChangeArrowheads="1"/>
          </p:cNvPicPr>
          <p:nvPr/>
        </p:nvPicPr>
        <p:blipFill>
          <a:blip r:embed="rId3" cstate="print"/>
          <a:srcRect/>
          <a:stretch>
            <a:fillRect/>
          </a:stretch>
        </p:blipFill>
        <p:spPr bwMode="auto">
          <a:xfrm>
            <a:off x="4286248" y="142852"/>
            <a:ext cx="4643470" cy="535551"/>
          </a:xfrm>
          <a:prstGeom prst="rect">
            <a:avLst/>
          </a:prstGeom>
          <a:noFill/>
        </p:spPr>
      </p:pic>
      <p:sp>
        <p:nvSpPr>
          <p:cNvPr id="22" name="Tijdelijke aanduiding voor datum 21"/>
          <p:cNvSpPr>
            <a:spLocks noGrp="1"/>
          </p:cNvSpPr>
          <p:nvPr>
            <p:ph type="dt" sz="half" idx="10"/>
          </p:nvPr>
        </p:nvSpPr>
        <p:spPr/>
        <p:txBody>
          <a:bodyPr/>
          <a:lstStyle/>
          <a:p>
            <a:fld id="{E96F4F72-13B4-48C5-A782-4A4810DCE8E5}" type="datetime1">
              <a:rPr lang="nl-BE" smtClean="0"/>
              <a:pPr/>
              <a:t>26/08/2013</a:t>
            </a:fld>
            <a:endParaRPr lang="nl-BE"/>
          </a:p>
        </p:txBody>
      </p:sp>
      <p:sp>
        <p:nvSpPr>
          <p:cNvPr id="23" name="Tijdelijke aanduiding voor voettekst 22"/>
          <p:cNvSpPr>
            <a:spLocks noGrp="1"/>
          </p:cNvSpPr>
          <p:nvPr>
            <p:ph type="ftr" sz="quarter" idx="11"/>
          </p:nvPr>
        </p:nvSpPr>
        <p:spPr/>
        <p:txBody>
          <a:bodyPr/>
          <a:lstStyle/>
          <a:p>
            <a:r>
              <a:rPr lang="en-US" smtClean="0"/>
              <a:t>Science on Stage - Mechelen </a:t>
            </a:r>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orsprong">
  <a:themeElements>
    <a:clrScheme name="Oorsprong">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orsprong">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orsprong">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932</TotalTime>
  <Words>1012</Words>
  <Application>Microsoft Office PowerPoint</Application>
  <PresentationFormat>Diavoorstelling (4:3)</PresentationFormat>
  <Paragraphs>224</Paragraphs>
  <Slides>21</Slides>
  <Notes>2</Notes>
  <HiddenSlides>0</HiddenSlides>
  <MMClips>0</MMClips>
  <ScaleCrop>false</ScaleCrop>
  <HeadingPairs>
    <vt:vector size="4" baseType="variant">
      <vt:variant>
        <vt:lpstr>Thema</vt:lpstr>
      </vt:variant>
      <vt:variant>
        <vt:i4>1</vt:i4>
      </vt:variant>
      <vt:variant>
        <vt:lpstr>Diatitels</vt:lpstr>
      </vt:variant>
      <vt:variant>
        <vt:i4>21</vt:i4>
      </vt:variant>
    </vt:vector>
  </HeadingPairs>
  <TitlesOfParts>
    <vt:vector size="22" baseType="lpstr">
      <vt:lpstr>Oorsprong</vt:lpstr>
      <vt:lpstr>De verdringingsreeks van de metalen(2de graad)</vt:lpstr>
      <vt:lpstr>Doel</vt:lpstr>
      <vt:lpstr>Situering in ET/LP</vt:lpstr>
      <vt:lpstr>Voorkennis</vt:lpstr>
      <vt:lpstr>Context</vt:lpstr>
      <vt:lpstr>Onderzoeksvraag </vt:lpstr>
      <vt:lpstr>Onderzoeksvraag </vt:lpstr>
      <vt:lpstr>Onderzoeksvraag </vt:lpstr>
      <vt:lpstr>Onderzoeksvraag </vt:lpstr>
      <vt:lpstr>Onderzoeksvraag </vt:lpstr>
      <vt:lpstr>Dia 11</vt:lpstr>
      <vt:lpstr>Onderzoeksvraag </vt:lpstr>
      <vt:lpstr>Experiment </vt:lpstr>
      <vt:lpstr>Onderzoeksvraag </vt:lpstr>
      <vt:lpstr>Corrosie </vt:lpstr>
      <vt:lpstr>Verder onderzoek</vt:lpstr>
      <vt:lpstr>Verder onderzoek</vt:lpstr>
      <vt:lpstr>Verdringingsreeks van deze metalen</vt:lpstr>
      <vt:lpstr>Plaats van H2 in de verdringingsreeks.</vt:lpstr>
      <vt:lpstr>Dia 20</vt:lpstr>
      <vt:lpstr>Met dank aan</vt:lpstr>
    </vt:vector>
  </TitlesOfParts>
  <Company>UGent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verdringingsreeks van de metalen</dc:title>
  <dc:creator>Katrien Strubbe</dc:creator>
  <cp:lastModifiedBy>Katrien Strubbe</cp:lastModifiedBy>
  <cp:revision>90</cp:revision>
  <dcterms:created xsi:type="dcterms:W3CDTF">2013-08-16T06:38:26Z</dcterms:created>
  <dcterms:modified xsi:type="dcterms:W3CDTF">2013-08-26T12:33:06Z</dcterms:modified>
</cp:coreProperties>
</file>