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</p:sldMasterIdLst>
  <p:notesMasterIdLst>
    <p:notesMasterId r:id="rId21"/>
  </p:notesMasterIdLst>
  <p:sldIdLst>
    <p:sldId id="282" r:id="rId3"/>
    <p:sldId id="256" r:id="rId4"/>
    <p:sldId id="257" r:id="rId5"/>
    <p:sldId id="272" r:id="rId6"/>
    <p:sldId id="274" r:id="rId7"/>
    <p:sldId id="273" r:id="rId8"/>
    <p:sldId id="258" r:id="rId9"/>
    <p:sldId id="259" r:id="rId10"/>
    <p:sldId id="260" r:id="rId11"/>
    <p:sldId id="275" r:id="rId12"/>
    <p:sldId id="276" r:id="rId13"/>
    <p:sldId id="281" r:id="rId14"/>
    <p:sldId id="268" r:id="rId15"/>
    <p:sldId id="269" r:id="rId16"/>
    <p:sldId id="277" r:id="rId17"/>
    <p:sldId id="278" r:id="rId18"/>
    <p:sldId id="279" r:id="rId19"/>
    <p:sldId id="280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00"/>
    <a:srgbClr val="9999FF"/>
    <a:srgbClr val="CC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93135-85AA-4663-87F1-1175403D279E}" type="datetimeFigureOut">
              <a:rPr lang="fr-BE" smtClean="0"/>
              <a:pPr/>
              <a:t>22/10/2013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8AD2E-8739-4C43-8A36-0973CFA8650F}" type="slidenum">
              <a:rPr lang="fr-BE" smtClean="0"/>
              <a:pPr/>
              <a:t>‹nr.›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511747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Ajouter une photo avec 2 cannettes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8AD2E-8739-4C43-8A36-0973CFA8650F}" type="slidenum">
              <a:rPr lang="fr-BE" smtClean="0"/>
              <a:pPr/>
              <a:t>3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3229282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Prévoir l’expérience avec des cannettes de boissons pétillantes et des boissons non pétillantes, toutes deux l’une sucrée</a:t>
            </a:r>
            <a:r>
              <a:rPr lang="fr-BE" baseline="0" dirty="0" smtClean="0"/>
              <a:t> et l’autre light.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8AD2E-8739-4C43-8A36-0973CFA8650F}" type="slidenum">
              <a:rPr lang="fr-BE" smtClean="0"/>
              <a:pPr/>
              <a:t>7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3192127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8AD2E-8739-4C43-8A36-0973CFA8650F}" type="slidenum">
              <a:rPr lang="fr-BE" smtClean="0"/>
              <a:pPr/>
              <a:t>8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1195703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A309A6D-C09C-4548-B29A-6CF363A7E532}" type="datetimeFigureOut">
              <a:rPr lang="fr-FR" smtClean="0"/>
              <a:pPr/>
              <a:t>22/10/2013</a:t>
            </a:fld>
            <a:endParaRPr lang="fr-BE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fr-BE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‹nr.›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22/10/2013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‹nr.›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22/10/2013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‹nr.›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C747-59FE-4C1F-97FD-122FCAAC9874}" type="datetimeFigureOut">
              <a:rPr lang="nl-BE" smtClean="0"/>
              <a:pPr/>
              <a:t>22/10/2013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2DFE-05AE-4634-AEBA-8E2FBDBDF4D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C747-59FE-4C1F-97FD-122FCAAC9874}" type="datetimeFigureOut">
              <a:rPr lang="nl-BE" smtClean="0"/>
              <a:pPr/>
              <a:t>22/10/2013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2DFE-05AE-4634-AEBA-8E2FBDBDF4D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C747-59FE-4C1F-97FD-122FCAAC9874}" type="datetimeFigureOut">
              <a:rPr lang="nl-BE" smtClean="0"/>
              <a:pPr/>
              <a:t>22/10/2013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2DFE-05AE-4634-AEBA-8E2FBDBDF4D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C747-59FE-4C1F-97FD-122FCAAC9874}" type="datetimeFigureOut">
              <a:rPr lang="nl-BE" smtClean="0"/>
              <a:pPr/>
              <a:t>22/10/2013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2DFE-05AE-4634-AEBA-8E2FBDBDF4D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C747-59FE-4C1F-97FD-122FCAAC9874}" type="datetimeFigureOut">
              <a:rPr lang="nl-BE" smtClean="0"/>
              <a:pPr/>
              <a:t>22/10/2013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2DFE-05AE-4634-AEBA-8E2FBDBDF4D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C747-59FE-4C1F-97FD-122FCAAC9874}" type="datetimeFigureOut">
              <a:rPr lang="nl-BE" smtClean="0"/>
              <a:pPr/>
              <a:t>22/10/2013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2DFE-05AE-4634-AEBA-8E2FBDBDF4D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C747-59FE-4C1F-97FD-122FCAAC9874}" type="datetimeFigureOut">
              <a:rPr lang="nl-BE" smtClean="0"/>
              <a:pPr/>
              <a:t>22/10/2013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2DFE-05AE-4634-AEBA-8E2FBDBDF4D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C747-59FE-4C1F-97FD-122FCAAC9874}" type="datetimeFigureOut">
              <a:rPr lang="nl-BE" smtClean="0"/>
              <a:pPr/>
              <a:t>22/10/2013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2DFE-05AE-4634-AEBA-8E2FBDBDF4D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A309A6D-C09C-4548-B29A-6CF363A7E532}" type="datetimeFigureOut">
              <a:rPr lang="fr-FR" smtClean="0"/>
              <a:pPr/>
              <a:t>22/10/2013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‹nr.›</a:t>
            </a:fld>
            <a:endParaRPr lang="fr-B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C747-59FE-4C1F-97FD-122FCAAC9874}" type="datetimeFigureOut">
              <a:rPr lang="nl-BE" smtClean="0"/>
              <a:pPr/>
              <a:t>22/10/2013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2DFE-05AE-4634-AEBA-8E2FBDBDF4D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C747-59FE-4C1F-97FD-122FCAAC9874}" type="datetimeFigureOut">
              <a:rPr lang="nl-BE" smtClean="0"/>
              <a:pPr/>
              <a:t>22/10/2013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2DFE-05AE-4634-AEBA-8E2FBDBDF4D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C747-59FE-4C1F-97FD-122FCAAC9874}" type="datetimeFigureOut">
              <a:rPr lang="nl-BE" smtClean="0"/>
              <a:pPr/>
              <a:t>22/10/2013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2DFE-05AE-4634-AEBA-8E2FBDBDF4D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le isocè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A309A6D-C09C-4548-B29A-6CF363A7E532}" type="datetimeFigureOut">
              <a:rPr lang="fr-FR" smtClean="0"/>
              <a:pPr/>
              <a:t>22/10/2013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‹nr.›</a:t>
            </a:fld>
            <a:endParaRPr lang="fr-BE"/>
          </a:p>
        </p:txBody>
      </p:sp>
      <p:cxnSp>
        <p:nvCxnSpPr>
          <p:cNvPr id="11" name="Connecteur droit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A309A6D-C09C-4548-B29A-6CF363A7E532}" type="datetimeFigureOut">
              <a:rPr lang="fr-FR" smtClean="0"/>
              <a:pPr/>
              <a:t>22/10/2013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‹nr.›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A309A6D-C09C-4548-B29A-6CF363A7E532}" type="datetimeFigureOut">
              <a:rPr lang="fr-FR" smtClean="0"/>
              <a:pPr/>
              <a:t>22/10/2013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F4668DC-857F-487D-BFFA-8C0CA5037977}" type="slidenum">
              <a:rPr lang="fr-BE" smtClean="0"/>
              <a:pPr/>
              <a:t>‹nr.›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22/10/2013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‹nr.›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A309A6D-C09C-4548-B29A-6CF363A7E532}" type="datetimeFigureOut">
              <a:rPr lang="fr-FR" smtClean="0"/>
              <a:pPr/>
              <a:t>22/10/2013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‹nr.›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A309A6D-C09C-4548-B29A-6CF363A7E532}" type="datetimeFigureOut">
              <a:rPr lang="fr-FR" smtClean="0"/>
              <a:pPr/>
              <a:t>22/10/2013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F4668DC-857F-487D-BFFA-8C0CA5037977}" type="slidenum">
              <a:rPr lang="fr-BE" smtClean="0"/>
              <a:pPr/>
              <a:t>‹nr.›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A309A6D-C09C-4548-B29A-6CF363A7E532}" type="datetimeFigureOut">
              <a:rPr lang="fr-FR" smtClean="0"/>
              <a:pPr/>
              <a:t>22/10/2013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F4668DC-857F-487D-BFFA-8C0CA5037977}" type="slidenum">
              <a:rPr lang="fr-BE" smtClean="0"/>
              <a:pPr/>
              <a:t>‹nr.›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22/10/2013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fr-BE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‹nr.›</a:t>
            </a:fld>
            <a:endParaRPr lang="fr-B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3C747-59FE-4C1F-97FD-122FCAAC9874}" type="datetimeFigureOut">
              <a:rPr lang="nl-BE" smtClean="0"/>
              <a:pPr/>
              <a:t>22/10/2013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72DFE-05AE-4634-AEBA-8E2FBDBDF4D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011" y="128588"/>
            <a:ext cx="6599237" cy="659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ep 6"/>
          <p:cNvGrpSpPr/>
          <p:nvPr/>
        </p:nvGrpSpPr>
        <p:grpSpPr>
          <a:xfrm>
            <a:off x="6876256" y="2610778"/>
            <a:ext cx="2088232" cy="1754326"/>
            <a:chOff x="6876256" y="2610778"/>
            <a:chExt cx="2088232" cy="1754326"/>
          </a:xfrm>
        </p:grpSpPr>
        <p:sp>
          <p:nvSpPr>
            <p:cNvPr id="4" name="Tekstvak 3"/>
            <p:cNvSpPr txBox="1"/>
            <p:nvPr/>
          </p:nvSpPr>
          <p:spPr>
            <a:xfrm>
              <a:off x="6876256" y="2610778"/>
              <a:ext cx="2088232" cy="175432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nl-BE" dirty="0" smtClean="0">
                  <a:solidFill>
                    <a:srgbClr val="0070C0"/>
                  </a:solidFill>
                </a:rPr>
                <a:t>Met onze speciale dank aan</a:t>
              </a:r>
            </a:p>
            <a:p>
              <a:endParaRPr lang="nl-BE" dirty="0" smtClean="0">
                <a:solidFill>
                  <a:srgbClr val="0070C0"/>
                </a:solidFill>
              </a:endParaRPr>
            </a:p>
            <a:p>
              <a:endParaRPr lang="nl-BE" dirty="0" smtClean="0">
                <a:solidFill>
                  <a:srgbClr val="0070C0"/>
                </a:solidFill>
              </a:endParaRPr>
            </a:p>
            <a:p>
              <a:endParaRPr lang="nl-BE" dirty="0" smtClean="0">
                <a:solidFill>
                  <a:srgbClr val="0070C0"/>
                </a:solidFill>
              </a:endParaRPr>
            </a:p>
            <a:p>
              <a:r>
                <a:rPr lang="nl-BE" dirty="0" smtClean="0">
                  <a:solidFill>
                    <a:srgbClr val="0070C0"/>
                  </a:solidFill>
                </a:rPr>
                <a:t>(documentenmap)</a:t>
              </a:r>
            </a:p>
          </p:txBody>
        </p:sp>
        <p:pic>
          <p:nvPicPr>
            <p:cNvPr id="6" name="Afbeelding 5" descr="diekeure.jpg"/>
            <p:cNvPicPr>
              <a:picLocks noChangeAspect="1"/>
            </p:cNvPicPr>
            <p:nvPr/>
          </p:nvPicPr>
          <p:blipFill>
            <a:blip r:embed="rId3" cstate="print"/>
            <a:srcRect t="26016" b="30013"/>
            <a:stretch>
              <a:fillRect/>
            </a:stretch>
          </p:blipFill>
          <p:spPr>
            <a:xfrm>
              <a:off x="7020272" y="3212976"/>
              <a:ext cx="1801368" cy="79208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n w="6350">
                  <a:noFill/>
                </a:ln>
                <a:solidFill>
                  <a:srgbClr val="FFFF00"/>
                </a:solidFill>
              </a:rPr>
              <a:t>Enkele experimenten</a:t>
            </a:r>
            <a:endParaRPr lang="nl-BE" dirty="0">
              <a:ln w="6350">
                <a:noFill/>
              </a:ln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FFFF00"/>
                </a:solidFill>
              </a:rPr>
              <a:t>De kracht is afhankelijk van …</a:t>
            </a:r>
            <a:br>
              <a:rPr lang="nl-BE" dirty="0" smtClean="0">
                <a:solidFill>
                  <a:srgbClr val="FFFF00"/>
                </a:solidFill>
              </a:rPr>
            </a:br>
            <a:r>
              <a:rPr lang="nl-BE" dirty="0" smtClean="0">
                <a:solidFill>
                  <a:srgbClr val="FFFF00"/>
                </a:solidFill>
              </a:rPr>
              <a:t/>
            </a:r>
            <a:br>
              <a:rPr lang="nl-BE" dirty="0" smtClean="0">
                <a:solidFill>
                  <a:srgbClr val="FFFF00"/>
                </a:solidFill>
              </a:rPr>
            </a:br>
            <a:r>
              <a:rPr lang="nl-BE" dirty="0" smtClean="0">
                <a:solidFill>
                  <a:srgbClr val="FFFF00"/>
                </a:solidFill>
              </a:rPr>
              <a:t/>
            </a:r>
            <a:br>
              <a:rPr lang="nl-BE" dirty="0" smtClean="0">
                <a:solidFill>
                  <a:srgbClr val="FFFF00"/>
                </a:solidFill>
              </a:rPr>
            </a:br>
            <a:r>
              <a:rPr lang="nl-BE" dirty="0" smtClean="0">
                <a:solidFill>
                  <a:srgbClr val="FFFF00"/>
                </a:solidFill>
              </a:rPr>
              <a:t/>
            </a:r>
            <a:br>
              <a:rPr lang="nl-BE" dirty="0" smtClean="0">
                <a:solidFill>
                  <a:srgbClr val="FFFF00"/>
                </a:solidFill>
              </a:rPr>
            </a:br>
            <a:r>
              <a:rPr lang="nl-BE" dirty="0" smtClean="0">
                <a:solidFill>
                  <a:srgbClr val="FFFF00"/>
                </a:solidFill>
              </a:rPr>
              <a:t>                                                het volume </a:t>
            </a:r>
            <a:br>
              <a:rPr lang="nl-BE" dirty="0" smtClean="0">
                <a:solidFill>
                  <a:srgbClr val="FFFF00"/>
                </a:solidFill>
              </a:rPr>
            </a:br>
            <a:r>
              <a:rPr lang="nl-BE" dirty="0" smtClean="0">
                <a:solidFill>
                  <a:srgbClr val="FFFF00"/>
                </a:solidFill>
              </a:rPr>
              <a:t>                                                (het gewicht</a:t>
            </a:r>
            <a:br>
              <a:rPr lang="nl-BE" dirty="0" smtClean="0">
                <a:solidFill>
                  <a:srgbClr val="FFFF00"/>
                </a:solidFill>
              </a:rPr>
            </a:br>
            <a:r>
              <a:rPr lang="nl-BE" dirty="0" smtClean="0">
                <a:solidFill>
                  <a:srgbClr val="FFFF00"/>
                </a:solidFill>
              </a:rPr>
              <a:t>                                                 blijft </a:t>
            </a:r>
            <a:br>
              <a:rPr lang="nl-BE" dirty="0" smtClean="0">
                <a:solidFill>
                  <a:srgbClr val="FFFF00"/>
                </a:solidFill>
              </a:rPr>
            </a:br>
            <a:r>
              <a:rPr lang="nl-BE" dirty="0" smtClean="0">
                <a:solidFill>
                  <a:srgbClr val="FFFF00"/>
                </a:solidFill>
              </a:rPr>
              <a:t>                                                 het zelfde)</a:t>
            </a:r>
          </a:p>
          <a:p>
            <a:endParaRPr lang="nl-BE" dirty="0" smtClean="0">
              <a:solidFill>
                <a:srgbClr val="FFC000"/>
              </a:solidFill>
            </a:endParaRPr>
          </a:p>
          <a:p>
            <a:endParaRPr lang="nl-BE" dirty="0">
              <a:solidFill>
                <a:srgbClr val="FFC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708920"/>
            <a:ext cx="4704523" cy="35283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105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3291830" cy="438910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024719"/>
            <a:ext cx="3312368" cy="441649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132856"/>
            <a:ext cx="3291830" cy="43891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2055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908720"/>
            <a:ext cx="7715200" cy="1368152"/>
          </a:xfrm>
        </p:spPr>
        <p:txBody>
          <a:bodyPr>
            <a:normAutofit/>
          </a:bodyPr>
          <a:lstStyle/>
          <a:p>
            <a:r>
              <a:rPr lang="nl-BE" sz="2800" dirty="0" smtClean="0">
                <a:solidFill>
                  <a:srgbClr val="FFFF00"/>
                </a:solidFill>
              </a:rPr>
              <a:t>Voor iedere taak wordt slechts één factor veranderd.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609600" y="2348880"/>
            <a:ext cx="7715200" cy="18002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800" dirty="0" smtClean="0">
                <a:solidFill>
                  <a:srgbClr val="FFFF00"/>
                </a:solidFill>
              </a:rPr>
              <a:t>De leerlingen onderzoeken hoe de veranderde factor een invloed heeft op de kracht.</a:t>
            </a:r>
            <a:endParaRPr lang="nl-BE" sz="2800" dirty="0">
              <a:solidFill>
                <a:srgbClr val="FFFF00"/>
              </a:solidFill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601216" y="4005064"/>
            <a:ext cx="7715200" cy="936104"/>
          </a:xfrm>
          <a:prstGeom prst="rect">
            <a:avLst/>
          </a:prstGeom>
        </p:spPr>
        <p:txBody>
          <a:bodyPr vert="horz" anchor="t">
            <a:normAutofit lnSpcReduction="10000"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800" dirty="0" smtClean="0">
                <a:solidFill>
                  <a:srgbClr val="FFFF00"/>
                </a:solidFill>
              </a:rPr>
              <a:t>De leerlingen trekken per experiment een conclusie.</a:t>
            </a:r>
            <a:endParaRPr lang="nl-BE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893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571841" y="548680"/>
            <a:ext cx="8229600" cy="100126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BE" sz="3600" dirty="0" smtClean="0">
                <a:ln w="6350">
                  <a:noFill/>
                </a:ln>
                <a:solidFill>
                  <a:srgbClr val="FFFF00"/>
                </a:solidFill>
              </a:rPr>
              <a:t>Verzamelen van de resultaten.</a:t>
            </a:r>
            <a:endParaRPr lang="nl-BE" sz="3600" dirty="0">
              <a:ln w="6350">
                <a:noFill/>
              </a:ln>
              <a:solidFill>
                <a:srgbClr val="FFFF00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555429" y="1735890"/>
            <a:ext cx="8229600" cy="169311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800" dirty="0" smtClean="0">
                <a:solidFill>
                  <a:srgbClr val="FFFF00"/>
                </a:solidFill>
              </a:rPr>
              <a:t>Zoals in de onderzoekscentra, delen de leerlingen hun resultaten met hun klasgenoten.</a:t>
            </a:r>
            <a:endParaRPr lang="nl-BE" sz="2800" dirty="0">
              <a:solidFill>
                <a:srgbClr val="FFFF00"/>
              </a:solidFill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546688" y="3248058"/>
            <a:ext cx="7985751" cy="2629214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800" dirty="0" smtClean="0">
                <a:solidFill>
                  <a:srgbClr val="FFFF00"/>
                </a:solidFill>
              </a:rPr>
              <a:t>De leerlingen proberen na te gaan of er met al de factoren rekening is gehouden.</a:t>
            </a:r>
            <a:br>
              <a:rPr lang="nl-BE" sz="2800" dirty="0" smtClean="0">
                <a:solidFill>
                  <a:srgbClr val="FFFF00"/>
                </a:solidFill>
              </a:rPr>
            </a:br>
            <a:r>
              <a:rPr lang="nl-BE" sz="1600" dirty="0" smtClean="0">
                <a:solidFill>
                  <a:srgbClr val="FFFF00"/>
                </a:solidFill>
              </a:rPr>
              <a:t>(ga eventueel terug naar de eerste foto’s die getoond werden om de belangstelling op te wekken.) </a:t>
            </a:r>
            <a:br>
              <a:rPr lang="nl-BE" sz="1600" dirty="0" smtClean="0">
                <a:solidFill>
                  <a:srgbClr val="FFFF00"/>
                </a:solidFill>
              </a:rPr>
            </a:br>
            <a:r>
              <a:rPr lang="nl-BE" sz="2800" dirty="0" smtClean="0">
                <a:solidFill>
                  <a:srgbClr val="FFFF00"/>
                </a:solidFill>
              </a:rPr>
              <a:t>Zo niet moeten ze de nieuwe factoren onderzoeken, en andere metingen doen.</a:t>
            </a:r>
            <a:endParaRPr lang="nl-BE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86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1258160"/>
          </a:xfrm>
        </p:spPr>
        <p:txBody>
          <a:bodyPr/>
          <a:lstStyle/>
          <a:p>
            <a:r>
              <a:rPr lang="nl-BE" dirty="0" smtClean="0">
                <a:solidFill>
                  <a:srgbClr val="FFFF00"/>
                </a:solidFill>
              </a:rPr>
              <a:t>De resultaten worden op het bord geschreven.</a:t>
            </a:r>
            <a:endParaRPr lang="nl-BE" dirty="0">
              <a:solidFill>
                <a:srgbClr val="FFFF00"/>
              </a:solidFill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91092" y="1906092"/>
            <a:ext cx="8229600" cy="86946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 smtClean="0">
                <a:solidFill>
                  <a:srgbClr val="FFFF00"/>
                </a:solidFill>
              </a:rPr>
              <a:t>Conclusies </a:t>
            </a:r>
            <a:r>
              <a:rPr lang="nl-BE" dirty="0" smtClean="0">
                <a:solidFill>
                  <a:srgbClr val="FFFF00"/>
                </a:solidFill>
              </a:rPr>
              <a:t>worden </a:t>
            </a:r>
            <a:r>
              <a:rPr lang="nl-BE" dirty="0" smtClean="0">
                <a:solidFill>
                  <a:srgbClr val="FFFF00"/>
                </a:solidFill>
              </a:rPr>
              <a:t>getrokken.</a:t>
            </a:r>
            <a:endParaRPr lang="nl-BE" dirty="0">
              <a:solidFill>
                <a:srgbClr val="FFFF00"/>
              </a:solidFill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91092" y="2927958"/>
            <a:ext cx="8229600" cy="1365138"/>
          </a:xfrm>
          <a:prstGeom prst="rect">
            <a:avLst/>
          </a:prstGeom>
        </p:spPr>
        <p:txBody>
          <a:bodyPr vert="horz" anchor="t">
            <a:normAutofit fontScale="92500" lnSpcReduction="10000"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 smtClean="0">
                <a:solidFill>
                  <a:srgbClr val="FFFF00"/>
                </a:solidFill>
              </a:rPr>
              <a:t>Onder begeleiding trachten de leerlingen na te gaan wat het verschil van </a:t>
            </a:r>
            <a:r>
              <a:rPr lang="nl-BE" dirty="0">
                <a:solidFill>
                  <a:srgbClr val="FFFF00"/>
                </a:solidFill>
              </a:rPr>
              <a:t>kracht </a:t>
            </a:r>
            <a:r>
              <a:rPr lang="nl-BE" dirty="0" smtClean="0">
                <a:solidFill>
                  <a:srgbClr val="FFFF00"/>
                </a:solidFill>
              </a:rPr>
              <a:t>veroorzaakt en wat deze meting </a:t>
            </a:r>
            <a:r>
              <a:rPr lang="nl-BE" dirty="0" smtClean="0">
                <a:solidFill>
                  <a:srgbClr val="FFFF00"/>
                </a:solidFill>
              </a:rPr>
              <a:t>betekent.</a:t>
            </a:r>
            <a:endParaRPr lang="nl-B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027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n w="6350">
                  <a:noFill/>
                </a:ln>
                <a:solidFill>
                  <a:srgbClr val="FFFF00"/>
                </a:solidFill>
              </a:rPr>
              <a:t>De kracht van Archimedes</a:t>
            </a:r>
            <a:endParaRPr lang="nl-BE" dirty="0">
              <a:ln w="6350">
                <a:noFill/>
              </a:ln>
              <a:solidFill>
                <a:srgbClr val="FFFF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3363838" cy="448511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56792"/>
            <a:ext cx="3363838" cy="44851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3511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n w="6350">
                  <a:noFill/>
                </a:ln>
                <a:solidFill>
                  <a:srgbClr val="FFFF00"/>
                </a:solidFill>
              </a:rPr>
              <a:t>De kracht van Archimedes</a:t>
            </a:r>
            <a:endParaRPr lang="nl-BE" dirty="0">
              <a:ln w="6350">
                <a:noFill/>
              </a:ln>
              <a:solidFill>
                <a:srgbClr val="FFFF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04" y="1498476"/>
            <a:ext cx="4590256" cy="344269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996952"/>
            <a:ext cx="4512501" cy="33843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021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n w="6350">
                  <a:noFill/>
                </a:ln>
                <a:solidFill>
                  <a:srgbClr val="FFFF00"/>
                </a:solidFill>
              </a:rPr>
              <a:t>De kracht van Archimedes</a:t>
            </a:r>
            <a:endParaRPr lang="nl-BE" dirty="0">
              <a:ln w="6350">
                <a:noFill/>
              </a:ln>
              <a:solidFill>
                <a:srgbClr val="FFFF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2808312" cy="374441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060848"/>
            <a:ext cx="3003798" cy="400506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843" y="2564904"/>
            <a:ext cx="3039802" cy="40530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6855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ln w="6350">
                  <a:noFill/>
                </a:ln>
                <a:solidFill>
                  <a:srgbClr val="FFFF00"/>
                </a:solidFill>
              </a:rPr>
              <a:t>De kracht van Archimedes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2698320"/>
          </a:xfrm>
        </p:spPr>
        <p:txBody>
          <a:bodyPr/>
          <a:lstStyle/>
          <a:p>
            <a:r>
              <a:rPr lang="nl-BE" dirty="0" smtClean="0">
                <a:solidFill>
                  <a:srgbClr val="FFFF00"/>
                </a:solidFill>
              </a:rPr>
              <a:t>De waarde van de kracht van Archimedes is gelijk aan het gewicht van het vloeistof die verplaatst is.</a:t>
            </a:r>
            <a:endParaRPr lang="nl-B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69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1052736"/>
            <a:ext cx="4680520" cy="821953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fr-BE" b="1" dirty="0" smtClean="0">
                <a:ln w="6350">
                  <a:noFill/>
                </a:ln>
                <a:solidFill>
                  <a:srgbClr val="FFFF00"/>
                </a:solidFill>
              </a:rPr>
              <a:t>De </a:t>
            </a:r>
            <a:r>
              <a:rPr lang="fr-BE" b="1" dirty="0" err="1" smtClean="0">
                <a:ln w="6350">
                  <a:noFill/>
                </a:ln>
                <a:solidFill>
                  <a:srgbClr val="FFFF00"/>
                </a:solidFill>
              </a:rPr>
              <a:t>kracht</a:t>
            </a:r>
            <a:r>
              <a:rPr lang="fr-BE" b="1" dirty="0" smtClean="0">
                <a:ln w="6350">
                  <a:noFill/>
                </a:ln>
                <a:solidFill>
                  <a:srgbClr val="FFFF00"/>
                </a:solidFill>
              </a:rPr>
              <a:t> van</a:t>
            </a:r>
            <a:endParaRPr lang="fr-BE" b="1" dirty="0">
              <a:ln w="6350">
                <a:noFill/>
              </a:ln>
              <a:solidFill>
                <a:srgbClr val="FFFF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624" y="4310640"/>
            <a:ext cx="3556101" cy="800440"/>
          </a:xfrm>
        </p:spPr>
        <p:txBody>
          <a:bodyPr>
            <a:normAutofit/>
          </a:bodyPr>
          <a:lstStyle/>
          <a:p>
            <a:pPr algn="l"/>
            <a:r>
              <a:rPr lang="fr-BE" b="1" dirty="0" smtClean="0">
                <a:solidFill>
                  <a:srgbClr val="9999FF"/>
                </a:solidFill>
              </a:rPr>
              <a:t>La poussée </a:t>
            </a:r>
            <a:endParaRPr lang="fr-BE" dirty="0" smtClean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283968" y="2276872"/>
            <a:ext cx="4104456" cy="82195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b="1" dirty="0" smtClean="0">
                <a:ln w="6350">
                  <a:noFill/>
                </a:ln>
                <a:solidFill>
                  <a:srgbClr val="FFFF00"/>
                </a:solidFill>
              </a:rPr>
              <a:t>Archimedes</a:t>
            </a:r>
            <a:endParaRPr lang="nl-BE" b="1" dirty="0">
              <a:ln w="6350">
                <a:noFill/>
              </a:ln>
              <a:solidFill>
                <a:srgbClr val="FFFF00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4558145" y="5085184"/>
            <a:ext cx="3556101" cy="80044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3000" kern="120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b="1" dirty="0" smtClean="0">
                <a:solidFill>
                  <a:srgbClr val="9999FF"/>
                </a:solidFill>
              </a:rPr>
              <a:t>d’Archimède</a:t>
            </a:r>
            <a:endParaRPr lang="nl-BE" dirty="0" smtClean="0"/>
          </a:p>
        </p:txBody>
      </p:sp>
    </p:spTree>
    <p:extLst>
      <p:ext uri="{BB962C8B-B14F-4D97-AF65-F5344CB8AC3E}">
        <p14:creationId xmlns="" xmlns:p14="http://schemas.microsoft.com/office/powerpoint/2010/main" val="183145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323528" y="476672"/>
            <a:ext cx="8640960" cy="108510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BE" sz="3000" dirty="0">
                <a:ln w="6350">
                  <a:noFill/>
                </a:ln>
                <a:solidFill>
                  <a:srgbClr val="FFFF00"/>
                </a:solidFill>
                <a:effectLst/>
              </a:rPr>
              <a:t>Belangstelling voor het onderwerp </a:t>
            </a:r>
            <a:r>
              <a:rPr lang="nl-BE" sz="3000" dirty="0" smtClean="0">
                <a:ln w="6350">
                  <a:noFill/>
                </a:ln>
                <a:solidFill>
                  <a:srgbClr val="FFFF00"/>
                </a:solidFill>
                <a:effectLst/>
              </a:rPr>
              <a:t>wekken</a:t>
            </a:r>
            <a:endParaRPr lang="nl-BE" sz="3000" dirty="0">
              <a:ln w="6350">
                <a:noFill/>
              </a:ln>
              <a:solidFill>
                <a:srgbClr val="FFFF00"/>
              </a:solidFill>
            </a:endParaRPr>
          </a:p>
        </p:txBody>
      </p:sp>
      <p:pic>
        <p:nvPicPr>
          <p:cNvPr id="12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61188"/>
            <a:ext cx="4950714" cy="3314826"/>
          </a:xfrm>
        </p:spPr>
      </p:pic>
      <p:sp>
        <p:nvSpPr>
          <p:cNvPr id="13" name="Rectangle 12"/>
          <p:cNvSpPr/>
          <p:nvPr/>
        </p:nvSpPr>
        <p:spPr>
          <a:xfrm>
            <a:off x="5292080" y="2636912"/>
            <a:ext cx="3596853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800" dirty="0">
                <a:solidFill>
                  <a:srgbClr val="FFFF00"/>
                </a:solidFill>
              </a:rPr>
              <a:t>Waarom gebeurt </a:t>
            </a:r>
            <a:r>
              <a:rPr lang="nl-BE" sz="2800" dirty="0" smtClean="0">
                <a:solidFill>
                  <a:srgbClr val="FFFF00"/>
                </a:solidFill>
              </a:rPr>
              <a:t>re-educatie (na verlamming bijvoorbeeld)  </a:t>
            </a:r>
            <a:r>
              <a:rPr lang="nl-BE" sz="2800" dirty="0">
                <a:solidFill>
                  <a:srgbClr val="FFFF00"/>
                </a:solidFill>
              </a:rPr>
              <a:t>vaak </a:t>
            </a:r>
            <a:r>
              <a:rPr lang="nl-BE" sz="2800" dirty="0" smtClean="0">
                <a:solidFill>
                  <a:srgbClr val="FFFF00"/>
                </a:solidFill>
              </a:rPr>
              <a:t>in </a:t>
            </a:r>
            <a:r>
              <a:rPr lang="nl-BE" sz="2800" dirty="0">
                <a:solidFill>
                  <a:srgbClr val="FFFF00"/>
                </a:solidFill>
              </a:rPr>
              <a:t>een zwembad</a:t>
            </a:r>
            <a:r>
              <a:rPr lang="nl-BE" sz="2800" dirty="0" smtClean="0">
                <a:solidFill>
                  <a:srgbClr val="FFFF00"/>
                </a:solidFill>
              </a:rPr>
              <a:t>?</a:t>
            </a:r>
          </a:p>
          <a:p>
            <a:endParaRPr lang="nl-BE" sz="2800" dirty="0">
              <a:solidFill>
                <a:srgbClr val="FFFF00"/>
              </a:solidFill>
            </a:endParaRPr>
          </a:p>
          <a:p>
            <a:r>
              <a:rPr lang="nl-BE" sz="2800" dirty="0" smtClean="0">
                <a:solidFill>
                  <a:srgbClr val="FFFF00"/>
                </a:solidFill>
              </a:rPr>
              <a:t>Wat is het voordeel van </a:t>
            </a:r>
            <a:r>
              <a:rPr lang="nl-BE" sz="2800" dirty="0" err="1" smtClean="0">
                <a:solidFill>
                  <a:srgbClr val="FFFF00"/>
                </a:solidFill>
              </a:rPr>
              <a:t>aquagym</a:t>
            </a:r>
            <a:r>
              <a:rPr lang="nl-BE" sz="2800" dirty="0" smtClean="0">
                <a:solidFill>
                  <a:srgbClr val="FFFF00"/>
                </a:solidFill>
              </a:rPr>
              <a:t>?</a:t>
            </a:r>
            <a:r>
              <a:rPr lang="nl-BE" dirty="0" smtClean="0"/>
              <a:t> </a:t>
            </a:r>
            <a:r>
              <a:rPr lang="nl-BE" dirty="0"/>
              <a:t/>
            </a:r>
            <a:br>
              <a:rPr lang="nl-BE" dirty="0"/>
            </a:br>
            <a:endParaRPr lang="fr-BE" dirty="0"/>
          </a:p>
        </p:txBody>
      </p:sp>
    </p:spTree>
    <p:extLst>
      <p:ext uri="{BB962C8B-B14F-4D97-AF65-F5344CB8AC3E}">
        <p14:creationId xmlns="" xmlns:p14="http://schemas.microsoft.com/office/powerpoint/2010/main" val="233798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 noGrp="1"/>
          </p:cNvSpPr>
          <p:nvPr>
            <p:ph type="title"/>
          </p:nvPr>
        </p:nvSpPr>
        <p:spPr>
          <a:xfrm>
            <a:off x="179512" y="267494"/>
            <a:ext cx="8784976" cy="139903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BE" sz="3000" dirty="0">
                <a:ln w="6350">
                  <a:noFill/>
                </a:ln>
                <a:solidFill>
                  <a:srgbClr val="FFFF00"/>
                </a:solidFill>
                <a:effectLst/>
              </a:rPr>
              <a:t>Belangstelling voor het onderwerp </a:t>
            </a:r>
            <a:r>
              <a:rPr lang="nl-BE" sz="3000" dirty="0" smtClean="0">
                <a:ln w="6350">
                  <a:noFill/>
                </a:ln>
                <a:solidFill>
                  <a:srgbClr val="FFFF00"/>
                </a:solidFill>
                <a:effectLst/>
              </a:rPr>
              <a:t>wekken</a:t>
            </a:r>
            <a:endParaRPr lang="nl-BE" sz="3000" dirty="0">
              <a:ln w="6350">
                <a:noFill/>
              </a:ln>
              <a:solidFill>
                <a:srgbClr val="FFFF00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531" y="1628800"/>
            <a:ext cx="4512501" cy="33843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3568" y="3429000"/>
            <a:ext cx="32500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800" dirty="0">
                <a:solidFill>
                  <a:srgbClr val="FFFF00"/>
                </a:solidFill>
              </a:rPr>
              <a:t>Waarom blijft iemand makkelijker op het water van de Dode Zee drijven?</a:t>
            </a:r>
            <a:endParaRPr lang="fr-BE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911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200" dirty="0" smtClean="0">
                <a:ln w="6350">
                  <a:noFill/>
                </a:ln>
                <a:solidFill>
                  <a:srgbClr val="FFFF00"/>
                </a:solidFill>
              </a:rPr>
              <a:t>Eerste ideeën </a:t>
            </a:r>
            <a:endParaRPr lang="nl-BE" sz="3200" dirty="0">
              <a:ln w="6350">
                <a:noFill/>
              </a:ln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6607" y="1628800"/>
            <a:ext cx="8229600" cy="1080120"/>
          </a:xfrm>
        </p:spPr>
        <p:txBody>
          <a:bodyPr>
            <a:normAutofit lnSpcReduction="10000"/>
          </a:bodyPr>
          <a:lstStyle/>
          <a:p>
            <a:r>
              <a:rPr lang="nl-BE" sz="2800" dirty="0" smtClean="0">
                <a:solidFill>
                  <a:srgbClr val="FFFF00"/>
                </a:solidFill>
              </a:rPr>
              <a:t>Wat</a:t>
            </a:r>
            <a:r>
              <a:rPr lang="fr-BE" sz="2800" dirty="0" smtClean="0">
                <a:solidFill>
                  <a:srgbClr val="FFFF00"/>
                </a:solidFill>
              </a:rPr>
              <a:t> </a:t>
            </a:r>
            <a:r>
              <a:rPr lang="nl-BE" sz="2800" dirty="0" smtClean="0">
                <a:solidFill>
                  <a:srgbClr val="FFFF00"/>
                </a:solidFill>
              </a:rPr>
              <a:t>gebeurt</a:t>
            </a:r>
            <a:r>
              <a:rPr lang="fr-BE" sz="2800" dirty="0" smtClean="0">
                <a:solidFill>
                  <a:srgbClr val="FFFF00"/>
                </a:solidFill>
              </a:rPr>
              <a:t> er?</a:t>
            </a:r>
            <a:br>
              <a:rPr lang="fr-BE" sz="2800" dirty="0" smtClean="0">
                <a:solidFill>
                  <a:srgbClr val="FFFF00"/>
                </a:solidFill>
              </a:rPr>
            </a:br>
            <a:r>
              <a:rPr lang="fr-BE" sz="2000" dirty="0" smtClean="0">
                <a:solidFill>
                  <a:srgbClr val="FFFF00"/>
                </a:solidFill>
              </a:rPr>
              <a:t>	</a:t>
            </a:r>
            <a:r>
              <a:rPr lang="nl-BE" sz="2200" dirty="0" smtClean="0">
                <a:solidFill>
                  <a:srgbClr val="FFFF00"/>
                </a:solidFill>
              </a:rPr>
              <a:t>Iemand in het water heeft de indruk dat hij lichter is</a:t>
            </a:r>
            <a:r>
              <a:rPr lang="fr-BE" sz="2200" dirty="0" smtClean="0">
                <a:solidFill>
                  <a:srgbClr val="FFFF00"/>
                </a:solidFill>
              </a:rPr>
              <a:t>. </a:t>
            </a:r>
            <a:r>
              <a:rPr lang="fr-BE" sz="2400" dirty="0" smtClean="0">
                <a:solidFill>
                  <a:srgbClr val="FFFF00"/>
                </a:solidFill>
              </a:rPr>
              <a:t/>
            </a:r>
            <a:br>
              <a:rPr lang="fr-BE" sz="2400" dirty="0" smtClean="0">
                <a:solidFill>
                  <a:srgbClr val="FFFF00"/>
                </a:solidFill>
              </a:rPr>
            </a:br>
            <a:endParaRPr lang="fr-BE" sz="2200" dirty="0" smtClean="0">
              <a:solidFill>
                <a:srgbClr val="FFFF00"/>
              </a:solidFill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517015" y="2708920"/>
            <a:ext cx="8229600" cy="1512168"/>
          </a:xfrm>
          <a:prstGeom prst="rect">
            <a:avLst/>
          </a:prstGeom>
        </p:spPr>
        <p:txBody>
          <a:bodyPr vert="horz" anchor="t">
            <a:normAutofit lnSpcReduction="10000"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800" dirty="0" smtClean="0">
                <a:solidFill>
                  <a:srgbClr val="FFFF00"/>
                </a:solidFill>
              </a:rPr>
              <a:t>Hoe</a:t>
            </a:r>
            <a:r>
              <a:rPr lang="fr-BE" sz="2800" dirty="0" smtClean="0">
                <a:solidFill>
                  <a:srgbClr val="FFFF00"/>
                </a:solidFill>
              </a:rPr>
              <a:t> kan je dit </a:t>
            </a:r>
            <a:r>
              <a:rPr lang="nl-BE" sz="2800" dirty="0" smtClean="0">
                <a:solidFill>
                  <a:srgbClr val="FFFF00"/>
                </a:solidFill>
              </a:rPr>
              <a:t>vaststellen</a:t>
            </a:r>
            <a:r>
              <a:rPr lang="fr-BE" sz="2800" dirty="0" smtClean="0">
                <a:solidFill>
                  <a:srgbClr val="FFFF00"/>
                </a:solidFill>
              </a:rPr>
              <a:t>?</a:t>
            </a:r>
            <a:br>
              <a:rPr lang="fr-BE" sz="2800" dirty="0" smtClean="0">
                <a:solidFill>
                  <a:srgbClr val="FFFF00"/>
                </a:solidFill>
              </a:rPr>
            </a:br>
            <a:r>
              <a:rPr lang="fr-BE" sz="2800" dirty="0" smtClean="0">
                <a:solidFill>
                  <a:srgbClr val="FFFF00"/>
                </a:solidFill>
              </a:rPr>
              <a:t>	</a:t>
            </a:r>
            <a:r>
              <a:rPr lang="nl-BE" sz="2200" dirty="0" smtClean="0">
                <a:solidFill>
                  <a:srgbClr val="FFFF00"/>
                </a:solidFill>
              </a:rPr>
              <a:t>Een leeg blikje </a:t>
            </a:r>
            <a:r>
              <a:rPr lang="fr-BE" sz="2200" dirty="0" smtClean="0">
                <a:solidFill>
                  <a:srgbClr val="FFFF00"/>
                </a:solidFill>
              </a:rPr>
              <a:t>in </a:t>
            </a:r>
            <a:r>
              <a:rPr lang="nl-BE" sz="2200" dirty="0" smtClean="0">
                <a:solidFill>
                  <a:srgbClr val="FFFF00"/>
                </a:solidFill>
              </a:rPr>
              <a:t>het</a:t>
            </a:r>
            <a:r>
              <a:rPr lang="fr-BE" sz="2200" dirty="0" smtClean="0">
                <a:solidFill>
                  <a:srgbClr val="FFFF00"/>
                </a:solidFill>
              </a:rPr>
              <a:t> </a:t>
            </a:r>
            <a:r>
              <a:rPr lang="nl-BE" sz="2200" dirty="0" smtClean="0">
                <a:solidFill>
                  <a:srgbClr val="FFFF00"/>
                </a:solidFill>
              </a:rPr>
              <a:t>water dompelen en voelen dat 	het water tegenstand </a:t>
            </a:r>
            <a:r>
              <a:rPr lang="nl-BE" sz="2200" dirty="0" smtClean="0">
                <a:solidFill>
                  <a:srgbClr val="FFFF00"/>
                </a:solidFill>
              </a:rPr>
              <a:t>biedt</a:t>
            </a:r>
            <a:r>
              <a:rPr lang="fr-BE" sz="2200" dirty="0" smtClean="0">
                <a:solidFill>
                  <a:srgbClr val="FFFF00"/>
                </a:solidFill>
              </a:rPr>
              <a:t>.</a:t>
            </a:r>
            <a:r>
              <a:rPr lang="fr-BE" sz="2200" dirty="0" smtClean="0">
                <a:solidFill>
                  <a:srgbClr val="FFFF00"/>
                </a:solidFill>
              </a:rPr>
              <a:t/>
            </a:r>
            <a:br>
              <a:rPr lang="fr-BE" sz="2200" dirty="0" smtClean="0">
                <a:solidFill>
                  <a:srgbClr val="FFFF00"/>
                </a:solidFill>
              </a:rPr>
            </a:br>
            <a:r>
              <a:rPr lang="fr-BE" sz="2000" dirty="0" smtClean="0">
                <a:solidFill>
                  <a:srgbClr val="FFFF00"/>
                </a:solidFill>
              </a:rPr>
              <a:t>	</a:t>
            </a:r>
            <a:endParaRPr lang="fr-BE" sz="2200" dirty="0" smtClean="0">
              <a:solidFill>
                <a:srgbClr val="FFFF00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524903" y="4365104"/>
            <a:ext cx="8229600" cy="194421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800" dirty="0" smtClean="0">
                <a:solidFill>
                  <a:srgbClr val="FFFF00"/>
                </a:solidFill>
              </a:rPr>
              <a:t>Hoe zou je dit kunnen meten</a:t>
            </a:r>
            <a:r>
              <a:rPr lang="fr-BE" sz="2800" dirty="0" smtClean="0">
                <a:solidFill>
                  <a:srgbClr val="FFFF00"/>
                </a:solidFill>
              </a:rPr>
              <a:t>?</a:t>
            </a:r>
            <a:br>
              <a:rPr lang="fr-BE" sz="2800" dirty="0" smtClean="0">
                <a:solidFill>
                  <a:srgbClr val="FFFF00"/>
                </a:solidFill>
              </a:rPr>
            </a:br>
            <a:r>
              <a:rPr lang="fr-BE" sz="2800" dirty="0" smtClean="0">
                <a:solidFill>
                  <a:srgbClr val="FFFF00"/>
                </a:solidFill>
              </a:rPr>
              <a:t>	</a:t>
            </a:r>
            <a:r>
              <a:rPr lang="nl-BE" sz="2200" dirty="0" smtClean="0">
                <a:solidFill>
                  <a:srgbClr val="FFFF00"/>
                </a:solidFill>
              </a:rPr>
              <a:t>Met een dynamometer: een voorwerp </a:t>
            </a:r>
            <a:r>
              <a:rPr lang="nl-BE" sz="2200" dirty="0">
                <a:solidFill>
                  <a:srgbClr val="FFFF00"/>
                </a:solidFill>
              </a:rPr>
              <a:t>wegen, het </a:t>
            </a:r>
            <a:r>
              <a:rPr lang="nl-BE" sz="2200" dirty="0" smtClean="0">
                <a:solidFill>
                  <a:srgbClr val="FFFF00"/>
                </a:solidFill>
              </a:rPr>
              <a:t>in water dompelen en de kracht </a:t>
            </a:r>
            <a:r>
              <a:rPr lang="nl-BE" sz="2200" dirty="0">
                <a:solidFill>
                  <a:srgbClr val="FFFF00"/>
                </a:solidFill>
              </a:rPr>
              <a:t>opnieuw meten</a:t>
            </a:r>
            <a:r>
              <a:rPr lang="fr-BE" sz="2200" dirty="0" smtClean="0">
                <a:solidFill>
                  <a:srgbClr val="FFFF00"/>
                </a:solidFill>
              </a:rPr>
              <a:t>.</a:t>
            </a:r>
            <a:r>
              <a:rPr lang="fr-BE" sz="2400" dirty="0" smtClean="0">
                <a:solidFill>
                  <a:srgbClr val="FFFF00"/>
                </a:solidFill>
              </a:rPr>
              <a:t/>
            </a:r>
            <a:br>
              <a:rPr lang="fr-BE" sz="2400" dirty="0" smtClean="0">
                <a:solidFill>
                  <a:srgbClr val="FFFF00"/>
                </a:solidFill>
              </a:rPr>
            </a:br>
            <a:r>
              <a:rPr lang="fr-BE" sz="2800" dirty="0" smtClean="0">
                <a:solidFill>
                  <a:srgbClr val="FFFF00"/>
                </a:solidFill>
              </a:rPr>
              <a:t> 	</a:t>
            </a:r>
            <a:endParaRPr lang="fr-BE" sz="22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758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200" dirty="0">
                <a:ln w="6350">
                  <a:noFill/>
                </a:ln>
                <a:solidFill>
                  <a:srgbClr val="FFFF00"/>
                </a:solidFill>
                <a:effectLst/>
              </a:rPr>
              <a:t>Het onderwerp verhelderen</a:t>
            </a:r>
            <a:endParaRPr lang="fr-BE" sz="3200" dirty="0">
              <a:ln w="6350">
                <a:noFill/>
              </a:ln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4023" y="2996952"/>
            <a:ext cx="8229600" cy="1656184"/>
          </a:xfrm>
        </p:spPr>
        <p:txBody>
          <a:bodyPr/>
          <a:lstStyle/>
          <a:p>
            <a:r>
              <a:rPr lang="nl-BE" dirty="0" smtClean="0">
                <a:solidFill>
                  <a:srgbClr val="FFFF00"/>
                </a:solidFill>
              </a:rPr>
              <a:t>Het materiaal moet voor ieder groepje </a:t>
            </a:r>
            <a:r>
              <a:rPr lang="nl-BE" dirty="0" smtClean="0">
                <a:solidFill>
                  <a:srgbClr val="FFFF00"/>
                </a:solidFill>
              </a:rPr>
              <a:t>klaarstaan</a:t>
            </a:r>
            <a:r>
              <a:rPr lang="nl-BE" dirty="0" smtClean="0">
                <a:solidFill>
                  <a:srgbClr val="FFFF00"/>
                </a:solidFill>
              </a:rPr>
              <a:t>.</a:t>
            </a:r>
            <a:br>
              <a:rPr lang="nl-BE" dirty="0" smtClean="0">
                <a:solidFill>
                  <a:srgbClr val="FFFF00"/>
                </a:solidFill>
              </a:rPr>
            </a:br>
            <a:r>
              <a:rPr lang="nl-BE" sz="2000" dirty="0" smtClean="0">
                <a:solidFill>
                  <a:srgbClr val="FFFF00"/>
                </a:solidFill>
              </a:rPr>
              <a:t>(Emmer, water, potjes, dynamometer, beker</a:t>
            </a:r>
            <a:r>
              <a:rPr lang="fr-BE" sz="2000" dirty="0" smtClean="0">
                <a:solidFill>
                  <a:srgbClr val="FFFF00"/>
                </a:solidFill>
              </a:rPr>
              <a:t>, …)</a:t>
            </a:r>
            <a:endParaRPr lang="fr-BE" dirty="0" smtClean="0">
              <a:solidFill>
                <a:srgbClr val="FFFF00"/>
              </a:solidFill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14445" y="1412776"/>
            <a:ext cx="8229600" cy="158417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 smtClean="0">
                <a:solidFill>
                  <a:srgbClr val="FFFF00"/>
                </a:solidFill>
              </a:rPr>
              <a:t>De klas in kleine groepjes verdelen zodat iedere leerling makkelijk zelfstandig kan onderzoeken</a:t>
            </a:r>
            <a:r>
              <a:rPr lang="fr-BE" dirty="0" smtClean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614445" y="4509120"/>
            <a:ext cx="8229600" cy="144016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 smtClean="0">
                <a:solidFill>
                  <a:srgbClr val="FFFF00"/>
                </a:solidFill>
              </a:rPr>
              <a:t>Onder begeleiding de eerste experimenten laten doen.</a:t>
            </a:r>
            <a:br>
              <a:rPr lang="nl-BE" dirty="0" smtClean="0">
                <a:solidFill>
                  <a:srgbClr val="FFFF00"/>
                </a:solidFill>
              </a:rPr>
            </a:br>
            <a:r>
              <a:rPr lang="nl-BE" sz="2000" dirty="0" smtClean="0">
                <a:solidFill>
                  <a:srgbClr val="FFFF00"/>
                </a:solidFill>
              </a:rPr>
              <a:t>(Experiment </a:t>
            </a:r>
            <a:r>
              <a:rPr lang="fr-BE" sz="2000" dirty="0" smtClean="0">
                <a:solidFill>
                  <a:srgbClr val="FFFF00"/>
                </a:solidFill>
              </a:rPr>
              <a:t>1 en 2)</a:t>
            </a:r>
            <a:endParaRPr lang="fr-B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830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45282"/>
          </a:xfrm>
        </p:spPr>
        <p:txBody>
          <a:bodyPr>
            <a:normAutofit fontScale="90000"/>
          </a:bodyPr>
          <a:lstStyle/>
          <a:p>
            <a:pPr algn="ctr"/>
            <a:r>
              <a:rPr lang="fr-BE" sz="3600" dirty="0" smtClean="0">
                <a:ln w="6350">
                  <a:noFill/>
                </a:ln>
                <a:solidFill>
                  <a:srgbClr val="FFFF00"/>
                </a:solidFill>
              </a:rPr>
              <a:t>3 </a:t>
            </a:r>
            <a:r>
              <a:rPr lang="nl-BE" sz="3600" dirty="0" smtClean="0">
                <a:ln w="6350">
                  <a:noFill/>
                </a:ln>
                <a:solidFill>
                  <a:srgbClr val="FFFF00"/>
                </a:solidFill>
              </a:rPr>
              <a:t>minuutjes</a:t>
            </a:r>
            <a:r>
              <a:rPr lang="fr-BE" sz="3600" dirty="0" smtClean="0">
                <a:ln w="6350">
                  <a:noFill/>
                </a:ln>
                <a:solidFill>
                  <a:srgbClr val="FFFF00"/>
                </a:solidFill>
              </a:rPr>
              <a:t> </a:t>
            </a:r>
            <a:r>
              <a:rPr lang="nl-BE" sz="3600" dirty="0" smtClean="0">
                <a:ln w="6350">
                  <a:noFill/>
                </a:ln>
                <a:solidFill>
                  <a:srgbClr val="FFFF00"/>
                </a:solidFill>
              </a:rPr>
              <a:t>om na te denken over: </a:t>
            </a:r>
            <a:endParaRPr lang="nl-BE" sz="3600" dirty="0">
              <a:ln w="6350">
                <a:noFill/>
              </a:ln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1600" y="4262598"/>
            <a:ext cx="74168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800" dirty="0" smtClean="0">
                <a:solidFill>
                  <a:srgbClr val="FFFF00"/>
                </a:solidFill>
              </a:rPr>
              <a:t>Geef de leerlingen de tijd om na te denken </a:t>
            </a:r>
            <a:r>
              <a:rPr lang="fr-BE" sz="2800" dirty="0" smtClean="0">
                <a:solidFill>
                  <a:srgbClr val="FFFF00"/>
                </a:solidFill>
              </a:rPr>
              <a:t>en om te </a:t>
            </a:r>
            <a:r>
              <a:rPr lang="nl-BE" sz="2800" dirty="0" smtClean="0">
                <a:solidFill>
                  <a:srgbClr val="FFFF00"/>
                </a:solidFill>
              </a:rPr>
              <a:t>onderzoeken </a:t>
            </a:r>
            <a:r>
              <a:rPr lang="nl-BE" sz="2800" dirty="0">
                <a:solidFill>
                  <a:srgbClr val="FFFF00"/>
                </a:solidFill>
              </a:rPr>
              <a:t>welke factoren invloed hebben op dit verschil.</a:t>
            </a:r>
            <a:br>
              <a:rPr lang="nl-BE" sz="2800" dirty="0">
                <a:solidFill>
                  <a:srgbClr val="FFFF00"/>
                </a:solidFill>
              </a:rPr>
            </a:br>
            <a:endParaRPr lang="fr-BE" sz="28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6069" y="1556792"/>
            <a:ext cx="74168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800" dirty="0" smtClean="0">
                <a:solidFill>
                  <a:srgbClr val="FFFF00"/>
                </a:solidFill>
              </a:rPr>
              <a:t>Er is een verschil tussen het gewicht van het voorwerp en de gemeten kracht (zichtbare gewicht) in het water.</a:t>
            </a:r>
            <a:br>
              <a:rPr lang="nl-BE" sz="2800" dirty="0" smtClean="0">
                <a:solidFill>
                  <a:srgbClr val="FFFF00"/>
                </a:solidFill>
              </a:rPr>
            </a:br>
            <a:r>
              <a:rPr lang="nl-BE" sz="2800" dirty="0" smtClean="0">
                <a:solidFill>
                  <a:srgbClr val="FFFF00"/>
                </a:solidFill>
              </a:rPr>
              <a:t>Welke factoren kunnen dit verschil beïnvloeden?</a:t>
            </a:r>
            <a:br>
              <a:rPr lang="nl-BE" sz="2800" dirty="0" smtClean="0">
                <a:solidFill>
                  <a:srgbClr val="FFFF00"/>
                </a:solidFill>
              </a:rPr>
            </a:br>
            <a:endParaRPr lang="nl-BE" sz="28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617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-490442" y="699931"/>
            <a:ext cx="9793088" cy="92925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BE" sz="3600" dirty="0" smtClean="0">
                <a:ln w="6350">
                  <a:noFill/>
                </a:ln>
                <a:solidFill>
                  <a:srgbClr val="FFFF00"/>
                </a:solidFill>
              </a:rPr>
              <a:t>Al de voorgestelde ideeën vermelden. </a:t>
            </a:r>
            <a:endParaRPr lang="nl-BE" sz="3600" dirty="0">
              <a:ln w="6350">
                <a:noFill/>
              </a:ln>
              <a:solidFill>
                <a:srgbClr val="FFFF00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83243" y="2636912"/>
            <a:ext cx="8229600" cy="1296144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800" dirty="0" smtClean="0">
                <a:solidFill>
                  <a:srgbClr val="FFFF00"/>
                </a:solidFill>
              </a:rPr>
              <a:t>Niet het juiste antwoord verklappen, ook al is het gegeven.</a:t>
            </a:r>
          </a:p>
          <a:p>
            <a:endParaRPr lang="nl-BE" sz="2800" dirty="0" smtClean="0">
              <a:solidFill>
                <a:srgbClr val="FFFF00"/>
              </a:solidFill>
            </a:endParaRPr>
          </a:p>
          <a:p>
            <a:endParaRPr lang="fr-BE" sz="2800" dirty="0">
              <a:solidFill>
                <a:srgbClr val="9999FF"/>
              </a:solidFill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64631" y="1645035"/>
            <a:ext cx="8229600" cy="99187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800" dirty="0" smtClean="0">
                <a:solidFill>
                  <a:srgbClr val="FFFF00"/>
                </a:solidFill>
              </a:rPr>
              <a:t>Al de voorgestelde ideeën </a:t>
            </a:r>
            <a:r>
              <a:rPr lang="nl-BE" sz="2800" dirty="0" smtClean="0">
                <a:solidFill>
                  <a:srgbClr val="FFFF00"/>
                </a:solidFill>
              </a:rPr>
              <a:t>opschrijven</a:t>
            </a:r>
            <a:endParaRPr lang="fr-BE" sz="2800" dirty="0">
              <a:solidFill>
                <a:srgbClr val="9999FF"/>
              </a:solidFill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80864" y="4149080"/>
            <a:ext cx="8229600" cy="1512168"/>
          </a:xfrm>
          <a:prstGeom prst="rect">
            <a:avLst/>
          </a:prstGeom>
        </p:spPr>
        <p:txBody>
          <a:bodyPr vert="horz" anchor="t">
            <a:normAutofit fontScale="92500" lnSpcReduction="20000"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 smtClean="0">
                <a:solidFill>
                  <a:srgbClr val="FFFF00"/>
                </a:solidFill>
              </a:rPr>
              <a:t>Experimenteren </a:t>
            </a:r>
            <a:r>
              <a:rPr lang="nl-BE" dirty="0">
                <a:solidFill>
                  <a:srgbClr val="FFFF00"/>
                </a:solidFill>
              </a:rPr>
              <a:t>om </a:t>
            </a:r>
            <a:r>
              <a:rPr lang="nl-BE" dirty="0" smtClean="0">
                <a:solidFill>
                  <a:srgbClr val="FFFF00"/>
                </a:solidFill>
              </a:rPr>
              <a:t>de voorstellen te rechtvaardigen, ook als </a:t>
            </a:r>
            <a:r>
              <a:rPr lang="nl-BE" dirty="0" smtClean="0">
                <a:solidFill>
                  <a:srgbClr val="FFFF00"/>
                </a:solidFill>
              </a:rPr>
              <a:t>niet al </a:t>
            </a:r>
            <a:r>
              <a:rPr lang="nl-BE" dirty="0" smtClean="0">
                <a:solidFill>
                  <a:srgbClr val="FFFF00"/>
                </a:solidFill>
              </a:rPr>
              <a:t>de factoren </a:t>
            </a:r>
            <a:r>
              <a:rPr lang="nl-BE" dirty="0" smtClean="0">
                <a:solidFill>
                  <a:srgbClr val="FFFF00"/>
                </a:solidFill>
              </a:rPr>
              <a:t>zijn </a:t>
            </a:r>
            <a:r>
              <a:rPr lang="nl-BE" dirty="0" smtClean="0">
                <a:solidFill>
                  <a:srgbClr val="FFFF00"/>
                </a:solidFill>
              </a:rPr>
              <a:t>opgesomd!</a:t>
            </a:r>
            <a:r>
              <a:rPr lang="nl-BE" sz="2800" dirty="0" smtClean="0">
                <a:solidFill>
                  <a:srgbClr val="FFFF00"/>
                </a:solidFill>
              </a:rPr>
              <a:t/>
            </a:r>
            <a:br>
              <a:rPr lang="nl-BE" sz="2800" dirty="0" smtClean="0">
                <a:solidFill>
                  <a:srgbClr val="FFFF00"/>
                </a:solidFill>
              </a:rPr>
            </a:br>
            <a:endParaRPr lang="nl-BE" sz="2800" dirty="0" smtClean="0">
              <a:solidFill>
                <a:srgbClr val="FFFF00"/>
              </a:solidFill>
            </a:endParaRPr>
          </a:p>
          <a:p>
            <a:endParaRPr lang="nl-BE" sz="2800" dirty="0" smtClean="0">
              <a:solidFill>
                <a:srgbClr val="FFFF00"/>
              </a:solidFill>
            </a:endParaRPr>
          </a:p>
          <a:p>
            <a:endParaRPr lang="fr-BE" sz="2800" dirty="0">
              <a:solidFill>
                <a:srgbClr val="9999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207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nl-BE" sz="3600" dirty="0" smtClean="0">
                <a:ln w="6350">
                  <a:noFill/>
                </a:ln>
                <a:solidFill>
                  <a:srgbClr val="FFFF00"/>
                </a:solidFill>
              </a:rPr>
              <a:t>De klas in kleine groepjes verdelen.</a:t>
            </a:r>
            <a:endParaRPr lang="nl-BE" sz="3600" dirty="0">
              <a:ln w="6350">
                <a:noFill/>
              </a:ln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6303" y="4437112"/>
            <a:ext cx="7931224" cy="1872208"/>
          </a:xfrm>
        </p:spPr>
        <p:txBody>
          <a:bodyPr>
            <a:normAutofit/>
          </a:bodyPr>
          <a:lstStyle/>
          <a:p>
            <a:r>
              <a:rPr lang="nl-BE" sz="2800" dirty="0" smtClean="0">
                <a:solidFill>
                  <a:srgbClr val="FFFF00"/>
                </a:solidFill>
              </a:rPr>
              <a:t>Zoals in een onderzoekscentrum, krijgt iedere groep leerlingen één taak. Het is niet nodig dat al de groepen al de experimenten doen.</a:t>
            </a:r>
            <a:endParaRPr lang="nl-BE" sz="2800" dirty="0">
              <a:solidFill>
                <a:srgbClr val="FFFF00"/>
              </a:solidFill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691952" y="1556792"/>
            <a:ext cx="7931224" cy="2880320"/>
          </a:xfrm>
          <a:prstGeom prst="rect">
            <a:avLst/>
          </a:prstGeom>
        </p:spPr>
        <p:txBody>
          <a:bodyPr vert="horz" anchor="t">
            <a:normAutofit lnSpcReduction="10000"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800" dirty="0" smtClean="0">
                <a:solidFill>
                  <a:srgbClr val="FFFF00"/>
                </a:solidFill>
              </a:rPr>
              <a:t>De beïnvloedende factoren kunnen zijn:</a:t>
            </a:r>
            <a:br>
              <a:rPr lang="nl-BE" sz="2800" dirty="0" smtClean="0">
                <a:solidFill>
                  <a:srgbClr val="FFFF00"/>
                </a:solidFill>
              </a:rPr>
            </a:br>
            <a:r>
              <a:rPr lang="nl-BE" sz="2800" dirty="0" smtClean="0">
                <a:solidFill>
                  <a:srgbClr val="FFFF00"/>
                </a:solidFill>
              </a:rPr>
              <a:t>- Gewicht van het voorwerp</a:t>
            </a:r>
            <a:br>
              <a:rPr lang="nl-BE" sz="2800" dirty="0" smtClean="0">
                <a:solidFill>
                  <a:srgbClr val="FFFF00"/>
                </a:solidFill>
              </a:rPr>
            </a:br>
            <a:r>
              <a:rPr lang="nl-BE" sz="2800" dirty="0" smtClean="0">
                <a:solidFill>
                  <a:srgbClr val="FFFF00"/>
                </a:solidFill>
              </a:rPr>
              <a:t>- Volume van het voorwerp</a:t>
            </a:r>
            <a:br>
              <a:rPr lang="nl-BE" sz="2800" dirty="0" smtClean="0">
                <a:solidFill>
                  <a:srgbClr val="FFFF00"/>
                </a:solidFill>
              </a:rPr>
            </a:br>
            <a:r>
              <a:rPr lang="nl-BE" sz="2800" dirty="0" smtClean="0">
                <a:solidFill>
                  <a:srgbClr val="FFFF00"/>
                </a:solidFill>
              </a:rPr>
              <a:t>- Diepte van het voorwerp in </a:t>
            </a:r>
            <a:r>
              <a:rPr lang="nl-BE" sz="2800" dirty="0" smtClean="0">
                <a:solidFill>
                  <a:srgbClr val="FFFF00"/>
                </a:solidFill>
              </a:rPr>
              <a:t>de </a:t>
            </a:r>
            <a:r>
              <a:rPr lang="nl-BE" sz="2800" dirty="0" smtClean="0">
                <a:solidFill>
                  <a:srgbClr val="FFFF00"/>
                </a:solidFill>
              </a:rPr>
              <a:t>vloeistof</a:t>
            </a:r>
            <a:br>
              <a:rPr lang="nl-BE" sz="2800" dirty="0" smtClean="0">
                <a:solidFill>
                  <a:srgbClr val="FFFF00"/>
                </a:solidFill>
              </a:rPr>
            </a:br>
            <a:r>
              <a:rPr lang="nl-BE" sz="2800" dirty="0" smtClean="0">
                <a:solidFill>
                  <a:srgbClr val="FFFF00"/>
                </a:solidFill>
              </a:rPr>
              <a:t>- Grootte van de beker</a:t>
            </a:r>
            <a:br>
              <a:rPr lang="nl-BE" sz="2800" dirty="0" smtClean="0">
                <a:solidFill>
                  <a:srgbClr val="FFFF00"/>
                </a:solidFill>
              </a:rPr>
            </a:br>
            <a:r>
              <a:rPr lang="nl-BE" sz="2800" dirty="0" smtClean="0">
                <a:solidFill>
                  <a:srgbClr val="FFFF00"/>
                </a:solidFill>
              </a:rPr>
              <a:t>- Soort vloeistof</a:t>
            </a:r>
            <a:br>
              <a:rPr lang="nl-BE" sz="2800" dirty="0" smtClean="0">
                <a:solidFill>
                  <a:srgbClr val="FFFF00"/>
                </a:solidFill>
              </a:rPr>
            </a:br>
            <a:r>
              <a:rPr lang="nl-BE" sz="2800" dirty="0" smtClean="0">
                <a:solidFill>
                  <a:srgbClr val="FFFF00"/>
                </a:solidFill>
              </a:rPr>
              <a:t>Ieder factor leidt tot één taak.</a:t>
            </a:r>
            <a:endParaRPr lang="nl-BE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37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647</TotalTime>
  <Words>410</Words>
  <Application>Microsoft Office PowerPoint</Application>
  <PresentationFormat>Diavoorstelling (4:3)</PresentationFormat>
  <Paragraphs>54</Paragraphs>
  <Slides>18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18</vt:i4>
      </vt:variant>
    </vt:vector>
  </HeadingPairs>
  <TitlesOfParts>
    <vt:vector size="20" baseType="lpstr">
      <vt:lpstr>Verve</vt:lpstr>
      <vt:lpstr>Office-thema</vt:lpstr>
      <vt:lpstr>Dia 1</vt:lpstr>
      <vt:lpstr>De kracht van</vt:lpstr>
      <vt:lpstr>Dia 3</vt:lpstr>
      <vt:lpstr>Belangstelling voor het onderwerp wekken</vt:lpstr>
      <vt:lpstr>Eerste ideeën </vt:lpstr>
      <vt:lpstr>Het onderwerp verhelderen</vt:lpstr>
      <vt:lpstr>3 minuutjes om na te denken over: </vt:lpstr>
      <vt:lpstr>Dia 8</vt:lpstr>
      <vt:lpstr>De klas in kleine groepjes verdelen.</vt:lpstr>
      <vt:lpstr>Enkele experimenten</vt:lpstr>
      <vt:lpstr>Dia 11</vt:lpstr>
      <vt:lpstr>Dia 12</vt:lpstr>
      <vt:lpstr>Dia 13</vt:lpstr>
      <vt:lpstr>Dia 14</vt:lpstr>
      <vt:lpstr>De kracht van Archimedes</vt:lpstr>
      <vt:lpstr>De kracht van Archimedes</vt:lpstr>
      <vt:lpstr>De kracht van Archimedes</vt:lpstr>
      <vt:lpstr>De kracht van Archimedes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Archimède</dc:title>
  <dc:creator>Utilisateur</dc:creator>
  <cp:lastModifiedBy>Leo</cp:lastModifiedBy>
  <cp:revision>80</cp:revision>
  <dcterms:created xsi:type="dcterms:W3CDTF">2013-04-04T18:03:06Z</dcterms:created>
  <dcterms:modified xsi:type="dcterms:W3CDTF">2013-10-22T19:16:58Z</dcterms:modified>
</cp:coreProperties>
</file>