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273" r:id="rId3"/>
    <p:sldId id="285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6" r:id="rId12"/>
    <p:sldId id="287" r:id="rId1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B9B9"/>
    <a:srgbClr val="969696"/>
    <a:srgbClr val="566668"/>
    <a:srgbClr val="00007A"/>
    <a:srgbClr val="E3C21B"/>
    <a:srgbClr val="F4CC38"/>
    <a:srgbClr val="F2C214"/>
    <a:srgbClr val="33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8" autoAdjust="0"/>
    <p:restoredTop sz="70498" autoAdjust="0"/>
  </p:normalViewPr>
  <p:slideViewPr>
    <p:cSldViewPr snapToObjects="1">
      <p:cViewPr varScale="1">
        <p:scale>
          <a:sx n="91" d="100"/>
          <a:sy n="91" d="100"/>
        </p:scale>
        <p:origin x="-100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955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7546" y="1"/>
            <a:ext cx="2946954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1"/>
            <a:ext cx="2946955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7546" y="9434511"/>
            <a:ext cx="2946954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2F336250-E1BB-48AD-85EB-1A7C12E8E20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68205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955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605" y="4718054"/>
            <a:ext cx="4977292" cy="4467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546" y="1"/>
            <a:ext cx="2946954" cy="4968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t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1"/>
            <a:ext cx="2946955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546" y="9434511"/>
            <a:ext cx="2946954" cy="49688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262" tIns="46631" rIns="93262" bIns="46631" numCol="1" anchor="b" anchorCtr="0" compatLnSpc="1">
            <a:prstTxWarp prst="textNoShape">
              <a:avLst/>
            </a:prstTxWarp>
          </a:bodyPr>
          <a:lstStyle>
            <a:lvl1pPr algn="r" defTabSz="932547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527F12E3-86CC-47A5-90FC-55265C322C8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732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b="0" dirty="0" smtClean="0"/>
              <a:t>De 5 punten uit de</a:t>
            </a:r>
            <a:r>
              <a:rPr lang="nl-BE" b="0" baseline="0" dirty="0" smtClean="0"/>
              <a:t> theorie worden niet nog eens herhaald.</a:t>
            </a:r>
          </a:p>
          <a:p>
            <a:pPr marL="0" indent="0">
              <a:buFontTx/>
              <a:buNone/>
            </a:pPr>
            <a:r>
              <a:rPr lang="nl-BE" b="0" dirty="0" smtClean="0"/>
              <a:t>Vanuit</a:t>
            </a:r>
            <a:r>
              <a:rPr lang="nl-BE" b="0" baseline="0" dirty="0" smtClean="0"/>
              <a:t> de </a:t>
            </a:r>
            <a:r>
              <a:rPr lang="nl-BE" b="0" baseline="0" dirty="0" err="1" smtClean="0"/>
              <a:t>Technopolis</a:t>
            </a:r>
            <a:r>
              <a:rPr lang="nl-BE" b="0" baseline="0" dirty="0" smtClean="0"/>
              <a:t>-praktijk houden wij ook steeds rekening met een aantal andere elementen.</a:t>
            </a:r>
            <a:endParaRPr lang="nl-BE" b="0" dirty="0" smtClean="0"/>
          </a:p>
          <a:p>
            <a:pPr marL="171450" indent="-171450">
              <a:buFontTx/>
              <a:buChar char="-"/>
            </a:pPr>
            <a:r>
              <a:rPr lang="nl-BE" b="1" dirty="0" smtClean="0"/>
              <a:t>Interactief</a:t>
            </a:r>
            <a:r>
              <a:rPr lang="nl-BE" baseline="0" dirty="0" smtClean="0"/>
              <a:t> in de mate dat de veiligheid het toelaat, dus samen met of door de bezoeker laten uitvoeren.</a:t>
            </a:r>
          </a:p>
          <a:p>
            <a:pPr marL="171450" indent="-171450">
              <a:buFontTx/>
              <a:buChar char="-"/>
            </a:pPr>
            <a:r>
              <a:rPr lang="nl-BE" b="1" baseline="0" dirty="0" smtClean="0"/>
              <a:t>Onvoorspelbaar</a:t>
            </a:r>
            <a:r>
              <a:rPr lang="nl-BE" baseline="0" dirty="0" smtClean="0"/>
              <a:t>, verrassend, contra-intuïtief.</a:t>
            </a:r>
          </a:p>
          <a:p>
            <a:pPr marL="171450" indent="-171450">
              <a:buFontTx/>
              <a:buChar char="-"/>
            </a:pPr>
            <a:r>
              <a:rPr lang="nl-BE" b="1" dirty="0" smtClean="0"/>
              <a:t>Spectaculair</a:t>
            </a:r>
            <a:r>
              <a:rPr lang="nl-BE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Toont wel degelijk een </a:t>
            </a:r>
            <a:r>
              <a:rPr kumimoji="1" lang="nl-BE" sz="1200" b="1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wetenschappelijk principe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duidelijk aan (doet dus wat het moet doen), is educatief.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De </a:t>
            </a:r>
            <a:r>
              <a:rPr kumimoji="1" lang="nl-BE" sz="1200" b="1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uitvoering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, de manier waarop een experiment gebracht wordt. W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at vertel je wanneer?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Wat vertel je?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Wat vertel je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(nog) niet?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W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elke timing gebruik je? De leraar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bepaalt mee het succes,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 </a:t>
            </a:r>
            <a:r>
              <a:rPr kumimoji="1" lang="nl-BE" sz="1200" kern="1200" baseline="0" dirty="0" err="1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cfr</a:t>
            </a:r>
            <a:r>
              <a:rPr kumimoji="1" lang="nl-BE" sz="1200" kern="1200" baseline="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. </a:t>
            </a:r>
            <a:r>
              <a:rPr kumimoji="1" lang="nl-BE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een marktkramer: Een goeie krijgt alles verkocht (tegen een te dure prijs),</a:t>
            </a:r>
          </a:p>
          <a:p>
            <a:pPr marL="171450" indent="-171450">
              <a:buFontTx/>
              <a:buChar char="-"/>
            </a:pPr>
            <a:endParaRPr kumimoji="1" lang="nl-BE" sz="1200" kern="1200" dirty="0" smtClean="0">
              <a:solidFill>
                <a:schemeClr val="tx1"/>
              </a:solidFill>
              <a:effectLst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2411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219200"/>
            <a:ext cx="8763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819400"/>
            <a:ext cx="8763000" cy="2362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6" name="Afbeelding 5" descr="powerpoi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214313"/>
          </a:xfrm>
          <a:prstGeom prst="rect">
            <a:avLst/>
          </a:prstGeom>
        </p:spPr>
      </p:pic>
      <p:pic>
        <p:nvPicPr>
          <p:cNvPr id="8" name="Afbeelding 7" descr="TECH_kleu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6124089"/>
            <a:ext cx="1899320" cy="61727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8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Toepassen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Waarom geef je het best geen plastic zak aan kleuters?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8343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77827" name="Tijdelijke aanduiding voor inhoud 3" descr="KDC (3543 x 23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10296525" cy="6864350"/>
          </a:xfrm>
        </p:spPr>
      </p:pic>
      <p:sp>
        <p:nvSpPr>
          <p:cNvPr id="77828" name="Tekstvak 4"/>
          <p:cNvSpPr txBox="1">
            <a:spLocks noChangeArrowheads="1"/>
          </p:cNvSpPr>
          <p:nvPr/>
        </p:nvSpPr>
        <p:spPr bwMode="auto">
          <a:xfrm>
            <a:off x="1989138" y="1268760"/>
            <a:ext cx="323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 smtClean="0">
                <a:solidFill>
                  <a:srgbClr val="800000"/>
                </a:solidFill>
              </a:rPr>
              <a:t>Vragen?</a:t>
            </a:r>
            <a:endParaRPr lang="nl-BE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-concentratie in onze uitgeademde lucht</a:t>
            </a:r>
            <a:endParaRPr lang="nl-NL" dirty="0"/>
          </a:p>
        </p:txBody>
      </p: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28800"/>
            <a:ext cx="7416824" cy="429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</a:t>
            </a:r>
            <a:r>
              <a:rPr lang="nl-NL" baseline="-25000" dirty="0" smtClean="0"/>
              <a:t>2</a:t>
            </a:r>
            <a:r>
              <a:rPr lang="nl-NL" dirty="0" smtClean="0"/>
              <a:t>-concentratie in onze uitgeademde lucht</a:t>
            </a:r>
            <a:endParaRPr lang="nl-NL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graad ASO</a:t>
            </a:r>
          </a:p>
          <a:p>
            <a:r>
              <a:rPr lang="nl-NL" dirty="0" smtClean="0"/>
              <a:t>Eindtermen Natuurwetenschappen:</a:t>
            </a:r>
          </a:p>
          <a:p>
            <a:pPr lvl="1"/>
            <a:r>
              <a:rPr lang="nl-BE" dirty="0"/>
              <a:t>9. De leerlingen kunnen bij de mens de bouw, de werking en de onderlinge samenhang van het spijsverteringsstelsel, het ademhalingsstelsel, het bloed, de bloedsomloop en het uitscheidingsstelsel beschrijven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108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effectief experiment?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Theoretisch kader onderzoekend leren</a:t>
            </a:r>
            <a:endParaRPr lang="nl-BE" dirty="0"/>
          </a:p>
          <a:p>
            <a:r>
              <a:rPr lang="nl-BE" dirty="0" smtClean="0"/>
              <a:t>Vanuit de </a:t>
            </a:r>
            <a:r>
              <a:rPr lang="nl-BE" dirty="0" err="1" smtClean="0"/>
              <a:t>Technopolis</a:t>
            </a:r>
            <a:r>
              <a:rPr lang="nl-BE" dirty="0" smtClean="0"/>
              <a:t>-praktijk</a:t>
            </a:r>
          </a:p>
          <a:p>
            <a:pPr lvl="1"/>
            <a:r>
              <a:rPr lang="nl-BE" dirty="0" smtClean="0"/>
              <a:t>Interactief</a:t>
            </a:r>
          </a:p>
          <a:p>
            <a:pPr lvl="1"/>
            <a:r>
              <a:rPr lang="nl-BE" dirty="0" smtClean="0"/>
              <a:t>Onvoorspelbaar</a:t>
            </a:r>
          </a:p>
          <a:p>
            <a:pPr lvl="1"/>
            <a:r>
              <a:rPr lang="nl-BE" dirty="0" smtClean="0"/>
              <a:t>Spectaculair</a:t>
            </a:r>
          </a:p>
          <a:p>
            <a:pPr lvl="1"/>
            <a:r>
              <a:rPr lang="nl-BE" dirty="0" smtClean="0"/>
              <a:t>Duiding wetenschappelijk principe</a:t>
            </a:r>
          </a:p>
          <a:p>
            <a:pPr lvl="1"/>
            <a:r>
              <a:rPr lang="nl-BE" dirty="0" smtClean="0"/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xmlns="" val="33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Belangstelling wekken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                 A         B        C</a:t>
            </a:r>
          </a:p>
          <a:p>
            <a:pPr marL="0" indent="0">
              <a:buNone/>
            </a:pPr>
            <a:r>
              <a:rPr lang="nl-BE" dirty="0" smtClean="0"/>
              <a:t>		    </a:t>
            </a:r>
            <a:r>
              <a:rPr lang="nl-BE" dirty="0" smtClean="0">
                <a:sym typeface="Symbol"/>
              </a:rPr>
              <a:t>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     verkleurt</a:t>
            </a:r>
            <a:endParaRPr lang="nl-BE" dirty="0"/>
          </a:p>
        </p:txBody>
      </p:sp>
      <p:pic>
        <p:nvPicPr>
          <p:cNvPr id="1030" name="Picture 6" descr="C:\Users\Sofie\AppData\Local\Microsoft\Windows\Temporary Internet Files\Content.IE5\32WFRL5P\MC90044171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118" y="1883879"/>
            <a:ext cx="5616624" cy="212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40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Twee mogelijkheden</a:t>
            </a:r>
          </a:p>
          <a:p>
            <a:pPr marL="0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Het ligt aan leerling A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Het ligt aan de vloeistof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>
              <a:buFont typeface="Arial" pitchFamily="34" charset="0"/>
              <a:buChar char="•"/>
            </a:pPr>
            <a:endParaRPr lang="nl-BE" dirty="0" smtClean="0"/>
          </a:p>
        </p:txBody>
      </p:sp>
      <p:pic>
        <p:nvPicPr>
          <p:cNvPr id="2052" name="Picture 4" descr="C:\Program Files\Microsoft Office\MEDIA\OFFICE14\Bullets\BD1475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876" y="2564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ofie\AppData\Local\Microsoft\Windows\Temporary Internet Files\Content.IE5\B4HDG7EP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46207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09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 (2)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Meteen blazen</a:t>
            </a:r>
          </a:p>
          <a:p>
            <a:pPr marL="0" indent="0">
              <a:buNone/>
            </a:pPr>
            <a:r>
              <a:rPr lang="nl-BE" sz="6600" dirty="0" smtClean="0"/>
              <a:t>    ≠</a:t>
            </a:r>
            <a:endParaRPr lang="nl-BE" sz="6600" dirty="0"/>
          </a:p>
          <a:p>
            <a:r>
              <a:rPr lang="nl-BE" dirty="0" smtClean="0"/>
              <a:t>Adem inhouden</a:t>
            </a:r>
            <a:endParaRPr lang="nl-BE" dirty="0"/>
          </a:p>
        </p:txBody>
      </p:sp>
      <p:pic>
        <p:nvPicPr>
          <p:cNvPr id="3075" name="Picture 3" descr="C:\Users\Sofie\AppData\Local\Microsoft\Windows\Temporary Internet Files\Content.IE5\R10ZDWYG\MC900441715[1]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30"/>
          <a:stretch/>
        </p:blipFill>
        <p:spPr bwMode="auto">
          <a:xfrm>
            <a:off x="1187624" y="2636912"/>
            <a:ext cx="2423098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0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Een verklaring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gebeurt er in onze longen?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Informatie opzoeken</a:t>
            </a:r>
          </a:p>
          <a:p>
            <a:pPr lvl="1"/>
            <a:r>
              <a:rPr lang="nl-BE" dirty="0" smtClean="0"/>
              <a:t>Zuurstofuitwisseling</a:t>
            </a:r>
          </a:p>
          <a:p>
            <a:pPr lvl="1"/>
            <a:r>
              <a:rPr lang="nl-BE" dirty="0" smtClean="0"/>
              <a:t>Samenstelling in- en uitgeademde lucht</a:t>
            </a:r>
          </a:p>
        </p:txBody>
      </p:sp>
    </p:spTree>
    <p:extLst>
      <p:ext uri="{BB962C8B-B14F-4D97-AF65-F5344CB8AC3E}">
        <p14:creationId xmlns:p14="http://schemas.microsoft.com/office/powerpoint/2010/main" xmlns="" val="217423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9035"/>
            <a:ext cx="8229600" cy="1162050"/>
          </a:xfrm>
        </p:spPr>
        <p:txBody>
          <a:bodyPr anchor="ctr"/>
          <a:lstStyle/>
          <a:p>
            <a:pPr algn="ctr"/>
            <a:r>
              <a:rPr lang="nl-BE" sz="3600" b="0" dirty="0" smtClean="0"/>
              <a:t>3. Een </a:t>
            </a:r>
            <a:r>
              <a:rPr lang="nl-BE" sz="3600" b="0" dirty="0"/>
              <a:t>verklaring opstellen (2)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521084"/>
            <a:ext cx="3610744" cy="1204565"/>
          </a:xfrm>
        </p:spPr>
        <p:txBody>
          <a:bodyPr numCol="1"/>
          <a:lstStyle/>
          <a:p>
            <a:r>
              <a:rPr lang="nl-BE" dirty="0" smtClean="0"/>
              <a:t>Inademen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half" idx="2"/>
          </p:nvPr>
        </p:nvSpPr>
        <p:spPr>
          <a:xfrm>
            <a:off x="457200" y="2185733"/>
            <a:ext cx="8003232" cy="3506068"/>
          </a:xfrm>
        </p:spPr>
        <p:txBody>
          <a:bodyPr/>
          <a:lstStyle/>
          <a:p>
            <a:r>
              <a:rPr lang="nl-BE" sz="3200" dirty="0" smtClean="0"/>
              <a:t>				</a:t>
            </a:r>
            <a:r>
              <a:rPr lang="nl-BE" sz="4400" dirty="0" smtClean="0">
                <a:sym typeface="Symbol"/>
              </a:rPr>
              <a:t></a:t>
            </a:r>
            <a:endParaRPr lang="nl-BE" sz="3200" dirty="0" smtClean="0"/>
          </a:p>
          <a:p>
            <a:pPr algn="ctr"/>
            <a:r>
              <a:rPr lang="nl-BE" sz="2800" dirty="0" smtClean="0"/>
              <a:t>  Groot </a:t>
            </a:r>
            <a:r>
              <a:rPr lang="nl-BE" sz="2800" dirty="0"/>
              <a:t>verschil in CO2-concentratie!</a:t>
            </a:r>
          </a:p>
          <a:p>
            <a:endParaRPr lang="nl-BE" sz="3200" dirty="0" smtClean="0"/>
          </a:p>
          <a:p>
            <a:r>
              <a:rPr lang="nl-BE" sz="2800" dirty="0" smtClean="0"/>
              <a:t>Verklaring testen: 		+ </a:t>
            </a:r>
            <a:r>
              <a:rPr lang="nl-BE" sz="2800" dirty="0" err="1" smtClean="0"/>
              <a:t>droogijs</a:t>
            </a:r>
            <a:r>
              <a:rPr lang="nl-BE" sz="2800" dirty="0" smtClean="0"/>
              <a:t> 						   </a:t>
            </a:r>
            <a:r>
              <a:rPr lang="nl-BE" sz="2400" dirty="0" smtClean="0"/>
              <a:t>(CO</a:t>
            </a:r>
            <a:r>
              <a:rPr lang="nl-BE" sz="2400" baseline="-25000" dirty="0" smtClean="0"/>
              <a:t>2</a:t>
            </a:r>
            <a:r>
              <a:rPr lang="nl-BE" sz="2400" dirty="0" smtClean="0"/>
              <a:t> bij -78°C)</a:t>
            </a:r>
            <a:endParaRPr lang="nl-BE" sz="2400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4654352" y="1521085"/>
            <a:ext cx="3304227" cy="120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5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BE" b="0" kern="0" dirty="0" smtClean="0">
                <a:effectLst/>
              </a:rPr>
              <a:t>Uitademen</a:t>
            </a:r>
          </a:p>
        </p:txBody>
      </p:sp>
      <p:pic>
        <p:nvPicPr>
          <p:cNvPr id="10" name="Picture 3" descr="C:\Users\Sofie\AppData\Local\Microsoft\Windows\Temporary Internet Files\Content.IE5\R10ZDWYG\MC900441715[1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530"/>
          <a:stretch/>
        </p:blipFill>
        <p:spPr bwMode="auto">
          <a:xfrm>
            <a:off x="3491880" y="3861048"/>
            <a:ext cx="1728192" cy="170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Sjabloon grijze achtergrond zonder balk">
  <a:themeElements>
    <a:clrScheme name="Standaardontwer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grijze achtergrond zonder balk</Template>
  <TotalTime>117</TotalTime>
  <Words>302</Words>
  <Application>Microsoft Office PowerPoint</Application>
  <PresentationFormat>Diavoorstelling (4:3)</PresentationFormat>
  <Paragraphs>71</Paragraphs>
  <Slides>12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Sjabloon grijze achtergrond zonder balk</vt:lpstr>
      <vt:lpstr>Dia 1</vt:lpstr>
      <vt:lpstr>CO2-concentratie in onze uitgeademde lucht</vt:lpstr>
      <vt:lpstr>CO2-concentratie in onze uitgeademde lucht</vt:lpstr>
      <vt:lpstr>Wat is een effectief experiment?</vt:lpstr>
      <vt:lpstr>1. Belangstelling wekken</vt:lpstr>
      <vt:lpstr>2. Het onderwerp verhelderen</vt:lpstr>
      <vt:lpstr>2. Het onderwerp verhelderen (2)</vt:lpstr>
      <vt:lpstr>3. Een verklaring opstellen</vt:lpstr>
      <vt:lpstr>3. Een verklaring opstellen (2)</vt:lpstr>
      <vt:lpstr>4. Toepassen</vt:lpstr>
      <vt:lpstr>Dia 11</vt:lpstr>
      <vt:lpstr>Dia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Van den Wouwer</dc:creator>
  <cp:lastModifiedBy>Walter Ginckels</cp:lastModifiedBy>
  <cp:revision>13</cp:revision>
  <cp:lastPrinted>1601-01-01T00:00:00Z</cp:lastPrinted>
  <dcterms:created xsi:type="dcterms:W3CDTF">2013-08-23T13:07:29Z</dcterms:created>
  <dcterms:modified xsi:type="dcterms:W3CDTF">2013-08-26T06:53:43Z</dcterms:modified>
</cp:coreProperties>
</file>