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6"/>
  </p:notesMasterIdLst>
  <p:sldIdLst>
    <p:sldId id="269" r:id="rId3"/>
    <p:sldId id="256" r:id="rId4"/>
    <p:sldId id="258" r:id="rId5"/>
    <p:sldId id="259" r:id="rId6"/>
    <p:sldId id="260" r:id="rId7"/>
    <p:sldId id="261" r:id="rId8"/>
    <p:sldId id="264" r:id="rId9"/>
    <p:sldId id="263" r:id="rId10"/>
    <p:sldId id="262" r:id="rId11"/>
    <p:sldId id="265" r:id="rId12"/>
    <p:sldId id="266" r:id="rId13"/>
    <p:sldId id="268" r:id="rId14"/>
    <p:sldId id="267" r:id="rId15"/>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94" autoAdjust="0"/>
    <p:restoredTop sz="94687" autoAdjust="0"/>
  </p:normalViewPr>
  <p:slideViewPr>
    <p:cSldViewPr snapToGrid="0" snapToObjects="1">
      <p:cViewPr varScale="1">
        <p:scale>
          <a:sx n="70" d="100"/>
          <a:sy n="70" d="100"/>
        </p:scale>
        <p:origin x="-5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2D927A-9190-AC49-85C6-5E0CACACAB9A}" type="datetimeFigureOut">
              <a:rPr lang="fr-FR" smtClean="0"/>
              <a:pPr/>
              <a:t>27/08/2013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5FCD73-442E-E044-A7B5-9580C3A768F9}" type="slidenum">
              <a:rPr lang="fr-FR" smtClean="0"/>
              <a:pPr/>
              <a:t>‹nr.›</a:t>
            </a:fld>
            <a:endParaRPr lang="fr-FR"/>
          </a:p>
        </p:txBody>
      </p:sp>
    </p:spTree>
    <p:extLst>
      <p:ext uri="{BB962C8B-B14F-4D97-AF65-F5344CB8AC3E}">
        <p14:creationId xmlns="" xmlns:p14="http://schemas.microsoft.com/office/powerpoint/2010/main" val="30654495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de tps</a:t>
            </a:r>
            <a:endParaRPr lang="fr-FR" dirty="0"/>
          </a:p>
        </p:txBody>
      </p:sp>
      <p:sp>
        <p:nvSpPr>
          <p:cNvPr id="4" name="Espace réservé du numéro de diapositive 3"/>
          <p:cNvSpPr>
            <a:spLocks noGrp="1"/>
          </p:cNvSpPr>
          <p:nvPr>
            <p:ph type="sldNum" sz="quarter" idx="10"/>
          </p:nvPr>
        </p:nvSpPr>
        <p:spPr/>
        <p:txBody>
          <a:bodyPr/>
          <a:lstStyle/>
          <a:p>
            <a:fld id="{E75FCD73-442E-E044-A7B5-9580C3A768F9}" type="slidenum">
              <a:rPr lang="fr-FR" smtClean="0"/>
              <a:pPr/>
              <a:t>4</a:t>
            </a:fld>
            <a:endParaRPr lang="fr-FR"/>
          </a:p>
        </p:txBody>
      </p:sp>
    </p:spTree>
    <p:extLst>
      <p:ext uri="{BB962C8B-B14F-4D97-AF65-F5344CB8AC3E}">
        <p14:creationId xmlns="" xmlns:p14="http://schemas.microsoft.com/office/powerpoint/2010/main" val="3341822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sz="1400" dirty="0" smtClean="0"/>
              <a:t>Les matériaux choisis sont simples et la plupart des expériences sont transposables à la maison. Ce point permet une meilleure intégration des notions auprès des élèves. Les expériences présentées font appel aux couleurs. Elles sont donc particulièrement attractives.</a:t>
            </a:r>
            <a:endParaRPr lang="fr-FR" sz="1400" dirty="0" smtClean="0"/>
          </a:p>
          <a:p>
            <a:endParaRPr lang="fr-FR" dirty="0"/>
          </a:p>
        </p:txBody>
      </p:sp>
      <p:sp>
        <p:nvSpPr>
          <p:cNvPr id="4" name="Espace réservé du numéro de diapositive 3"/>
          <p:cNvSpPr>
            <a:spLocks noGrp="1"/>
          </p:cNvSpPr>
          <p:nvPr>
            <p:ph type="sldNum" sz="quarter" idx="10"/>
          </p:nvPr>
        </p:nvSpPr>
        <p:spPr/>
        <p:txBody>
          <a:bodyPr/>
          <a:lstStyle/>
          <a:p>
            <a:fld id="{E75FCD73-442E-E044-A7B5-9580C3A768F9}" type="slidenum">
              <a:rPr lang="fr-FR" smtClean="0"/>
              <a:pPr/>
              <a:t>6</a:t>
            </a:fld>
            <a:endParaRPr lang="fr-FR"/>
          </a:p>
        </p:txBody>
      </p:sp>
    </p:spTree>
    <p:extLst>
      <p:ext uri="{BB962C8B-B14F-4D97-AF65-F5344CB8AC3E}">
        <p14:creationId xmlns="" xmlns:p14="http://schemas.microsoft.com/office/powerpoint/2010/main" val="2132587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répète l’expérience avec 100 </a:t>
            </a:r>
            <a:r>
              <a:rPr lang="fr-FR" dirty="0" err="1" smtClean="0"/>
              <a:t>mL</a:t>
            </a:r>
            <a:r>
              <a:rPr lang="fr-FR" dirty="0" smtClean="0"/>
              <a:t> de</a:t>
            </a:r>
            <a:r>
              <a:rPr lang="fr-FR" baseline="0" dirty="0" smtClean="0"/>
              <a:t> l’</a:t>
            </a:r>
            <a:r>
              <a:rPr lang="fr-FR" dirty="0" smtClean="0"/>
              <a:t>eau et d’alcool.</a:t>
            </a:r>
          </a:p>
          <a:p>
            <a:r>
              <a:rPr lang="fr-FR" dirty="0" smtClean="0"/>
              <a:t>Ces deux expériences</a:t>
            </a:r>
            <a:r>
              <a:rPr lang="fr-FR" baseline="0" dirty="0" smtClean="0"/>
              <a:t> pourront servir également pour distinguer mélanges homogènes et hétérogènes.</a:t>
            </a:r>
            <a:endParaRPr lang="fr-FR" dirty="0"/>
          </a:p>
        </p:txBody>
      </p:sp>
      <p:sp>
        <p:nvSpPr>
          <p:cNvPr id="4" name="Espace réservé du numéro de diapositive 3"/>
          <p:cNvSpPr>
            <a:spLocks noGrp="1"/>
          </p:cNvSpPr>
          <p:nvPr>
            <p:ph type="sldNum" sz="quarter" idx="10"/>
          </p:nvPr>
        </p:nvSpPr>
        <p:spPr/>
        <p:txBody>
          <a:bodyPr/>
          <a:lstStyle/>
          <a:p>
            <a:fld id="{E75FCD73-442E-E044-A7B5-9580C3A768F9}" type="slidenum">
              <a:rPr lang="fr-FR" smtClean="0"/>
              <a:pPr/>
              <a:t>7</a:t>
            </a:fld>
            <a:endParaRPr lang="fr-FR"/>
          </a:p>
        </p:txBody>
      </p:sp>
    </p:spTree>
    <p:extLst>
      <p:ext uri="{BB962C8B-B14F-4D97-AF65-F5344CB8AC3E}">
        <p14:creationId xmlns="" xmlns:p14="http://schemas.microsoft.com/office/powerpoint/2010/main" val="1875917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dirty="0" smtClean="0"/>
              <a:t>- On peut également proposer aux élèves de chronométrer le temps nécessaire pour faire changer la couleur du papier pH et réaliser ensuite un graphique distance parcourue par le gaz en fonction du temps.</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BE" dirty="0" smtClean="0"/>
              <a:t>- La modélisation tiendra compte de l'air comme un tout pour simplifier le concept. Il sera utile de rappeler aux élèves que l'air est un mélange de gaz en mouvement.</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E75FCD73-442E-E044-A7B5-9580C3A768F9}" type="slidenum">
              <a:rPr lang="fr-FR" smtClean="0"/>
              <a:pPr/>
              <a:t>8</a:t>
            </a:fld>
            <a:endParaRPr lang="fr-FR"/>
          </a:p>
        </p:txBody>
      </p:sp>
    </p:spTree>
    <p:extLst>
      <p:ext uri="{BB962C8B-B14F-4D97-AF65-F5344CB8AC3E}">
        <p14:creationId xmlns="" xmlns:p14="http://schemas.microsoft.com/office/powerpoint/2010/main" val="1763469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dirty="0" smtClean="0"/>
              <a:t>Si le matériel le permet, il suffit de mesurer le taux de dioxygène dissous dans l'eau de distribution mise dans un aquarium et ensuite de faire fonction un oxygénateur et de refaire la mesure après un temps suffisant (voire de construire un graphique de l'augmentation de la concentration en dioxygène dissous,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E75FCD73-442E-E044-A7B5-9580C3A768F9}" type="slidenum">
              <a:rPr lang="fr-FR" smtClean="0"/>
              <a:pPr/>
              <a:t>11</a:t>
            </a:fld>
            <a:endParaRPr lang="fr-FR"/>
          </a:p>
        </p:txBody>
      </p:sp>
    </p:spTree>
    <p:extLst>
      <p:ext uri="{BB962C8B-B14F-4D97-AF65-F5344CB8AC3E}">
        <p14:creationId xmlns="" xmlns:p14="http://schemas.microsoft.com/office/powerpoint/2010/main" val="158734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nl-BE"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98309F6-3BC4-40D7-B42C-E8F21C742B4C}" type="datetime1">
              <a:rPr lang="fr-FR" smtClean="0"/>
              <a:pPr/>
              <a:t>27/08/2013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7D1BEA-9E9B-A746-8A72-BD3288FBCC12}" type="slidenum">
              <a:rPr lang="fr-FR" smtClean="0"/>
              <a:pPr/>
              <a:t>‹nr.›</a:t>
            </a:fld>
            <a:endParaRPr lang="fr-FR"/>
          </a:p>
        </p:txBody>
      </p:sp>
    </p:spTree>
    <p:extLst>
      <p:ext uri="{BB962C8B-B14F-4D97-AF65-F5344CB8AC3E}">
        <p14:creationId xmlns="" xmlns:p14="http://schemas.microsoft.com/office/powerpoint/2010/main" val="2778175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p:txBody>
          <a:bodyPr/>
          <a:lstStyle/>
          <a:p>
            <a:fld id="{E88B22FE-B897-45D4-877B-4B0E1F228985}" type="datetime1">
              <a:rPr lang="fr-FR" smtClean="0"/>
              <a:pPr/>
              <a:t>27/08/2013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7D1BEA-9E9B-A746-8A72-BD3288FBCC12}" type="slidenum">
              <a:rPr lang="fr-FR" smtClean="0"/>
              <a:pPr/>
              <a:t>‹nr.›</a:t>
            </a:fld>
            <a:endParaRPr lang="fr-FR"/>
          </a:p>
        </p:txBody>
      </p:sp>
    </p:spTree>
    <p:extLst>
      <p:ext uri="{BB962C8B-B14F-4D97-AF65-F5344CB8AC3E}">
        <p14:creationId xmlns="" xmlns:p14="http://schemas.microsoft.com/office/powerpoint/2010/main" val="1183260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nl-BE"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p:txBody>
          <a:bodyPr/>
          <a:lstStyle/>
          <a:p>
            <a:fld id="{6AD32735-BDAB-4E35-8A6A-09CEADDB657B}" type="datetime1">
              <a:rPr lang="fr-FR" smtClean="0"/>
              <a:pPr/>
              <a:t>27/08/2013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7D1BEA-9E9B-A746-8A72-BD3288FBCC12}" type="slidenum">
              <a:rPr lang="fr-FR" smtClean="0"/>
              <a:pPr/>
              <a:t>‹nr.›</a:t>
            </a:fld>
            <a:endParaRPr lang="fr-FR"/>
          </a:p>
        </p:txBody>
      </p:sp>
    </p:spTree>
    <p:extLst>
      <p:ext uri="{BB962C8B-B14F-4D97-AF65-F5344CB8AC3E}">
        <p14:creationId xmlns="" xmlns:p14="http://schemas.microsoft.com/office/powerpoint/2010/main" val="269044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a:p>
        </p:txBody>
      </p:sp>
      <p:sp>
        <p:nvSpPr>
          <p:cNvPr id="4" name="Tijdelijke aanduiding voor datum 3"/>
          <p:cNvSpPr>
            <a:spLocks noGrp="1"/>
          </p:cNvSpPr>
          <p:nvPr>
            <p:ph type="dt" sz="half" idx="10"/>
          </p:nvPr>
        </p:nvSpPr>
        <p:spPr/>
        <p:txBody>
          <a:bodyPr/>
          <a:lstStyle/>
          <a:p>
            <a:fld id="{0763C747-59FE-4C1F-97FD-122FCAAC9874}" type="datetimeFigureOut">
              <a:rPr lang="nl-BE" smtClean="0"/>
              <a:pPr/>
              <a:t>27/08/2013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1A72DFE-05AE-4634-AEBA-8E2FBDBDF4DA}" type="slidenum">
              <a:rPr lang="nl-BE" smtClean="0"/>
              <a:pPr/>
              <a:t>‹nr.›</a:t>
            </a:fld>
            <a:endParaRPr lang="nl-B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0763C747-59FE-4C1F-97FD-122FCAAC9874}" type="datetimeFigureOut">
              <a:rPr lang="nl-BE" smtClean="0"/>
              <a:pPr/>
              <a:t>27/08/2013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1A72DFE-05AE-4634-AEBA-8E2FBDBDF4DA}" type="slidenum">
              <a:rPr lang="nl-BE" smtClean="0"/>
              <a:pPr/>
              <a:t>‹nr.›</a:t>
            </a:fld>
            <a:endParaRPr lang="nl-B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0763C747-59FE-4C1F-97FD-122FCAAC9874}" type="datetimeFigureOut">
              <a:rPr lang="nl-BE" smtClean="0"/>
              <a:pPr/>
              <a:t>27/08/2013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1A72DFE-05AE-4634-AEBA-8E2FBDBDF4DA}" type="slidenum">
              <a:rPr lang="nl-BE" smtClean="0"/>
              <a:pPr/>
              <a:t>‹nr.›</a:t>
            </a:fld>
            <a:endParaRPr lang="nl-B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0763C747-59FE-4C1F-97FD-122FCAAC9874}" type="datetimeFigureOut">
              <a:rPr lang="nl-BE" smtClean="0"/>
              <a:pPr/>
              <a:t>27/08/2013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81A72DFE-05AE-4634-AEBA-8E2FBDBDF4DA}" type="slidenum">
              <a:rPr lang="nl-BE" smtClean="0"/>
              <a:pPr/>
              <a:t>‹nr.›</a:t>
            </a:fld>
            <a:endParaRPr lang="nl-B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0763C747-59FE-4C1F-97FD-122FCAAC9874}" type="datetimeFigureOut">
              <a:rPr lang="nl-BE" smtClean="0"/>
              <a:pPr/>
              <a:t>27/08/2013</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81A72DFE-05AE-4634-AEBA-8E2FBDBDF4DA}" type="slidenum">
              <a:rPr lang="nl-BE" smtClean="0"/>
              <a:pPr/>
              <a:t>‹nr.›</a:t>
            </a:fld>
            <a:endParaRPr lang="nl-B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0763C747-59FE-4C1F-97FD-122FCAAC9874}" type="datetimeFigureOut">
              <a:rPr lang="nl-BE" smtClean="0"/>
              <a:pPr/>
              <a:t>27/08/2013</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81A72DFE-05AE-4634-AEBA-8E2FBDBDF4DA}" type="slidenum">
              <a:rPr lang="nl-BE" smtClean="0"/>
              <a:pPr/>
              <a:t>‹nr.›</a:t>
            </a:fld>
            <a:endParaRPr lang="nl-B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763C747-59FE-4C1F-97FD-122FCAAC9874}" type="datetimeFigureOut">
              <a:rPr lang="nl-BE" smtClean="0"/>
              <a:pPr/>
              <a:t>27/08/2013</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81A72DFE-05AE-4634-AEBA-8E2FBDBDF4DA}" type="slidenum">
              <a:rPr lang="nl-BE" smtClean="0"/>
              <a:pPr/>
              <a:t>‹nr.›</a:t>
            </a:fld>
            <a:endParaRPr lang="nl-B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763C747-59FE-4C1F-97FD-122FCAAC9874}" type="datetimeFigureOut">
              <a:rPr lang="nl-BE" smtClean="0"/>
              <a:pPr/>
              <a:t>27/08/2013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81A72DFE-05AE-4634-AEBA-8E2FBDBDF4DA}" type="slidenum">
              <a:rPr lang="nl-BE" smtClean="0"/>
              <a:pPr/>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contenu 2"/>
          <p:cNvSpPr>
            <a:spLocks noGrp="1"/>
          </p:cNvSpPr>
          <p:nvPr>
            <p:ph idx="1"/>
          </p:nvPr>
        </p:nvSpPr>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p:txBody>
          <a:bodyPr/>
          <a:lstStyle/>
          <a:p>
            <a:fld id="{19B1D5EF-391D-47A4-A4B1-817DE557458C}" type="datetime1">
              <a:rPr lang="fr-FR" smtClean="0"/>
              <a:pPr/>
              <a:t>27/08/2013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7D1BEA-9E9B-A746-8A72-BD3288FBCC12}" type="slidenum">
              <a:rPr lang="fr-FR" smtClean="0"/>
              <a:pPr/>
              <a:t>‹nr.›</a:t>
            </a:fld>
            <a:endParaRPr lang="fr-FR"/>
          </a:p>
        </p:txBody>
      </p:sp>
    </p:spTree>
    <p:extLst>
      <p:ext uri="{BB962C8B-B14F-4D97-AF65-F5344CB8AC3E}">
        <p14:creationId xmlns="" xmlns:p14="http://schemas.microsoft.com/office/powerpoint/2010/main" val="566012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763C747-59FE-4C1F-97FD-122FCAAC9874}" type="datetimeFigureOut">
              <a:rPr lang="nl-BE" smtClean="0"/>
              <a:pPr/>
              <a:t>27/08/2013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81A72DFE-05AE-4634-AEBA-8E2FBDBDF4DA}" type="slidenum">
              <a:rPr lang="nl-BE" smtClean="0"/>
              <a:pPr/>
              <a:t>‹nr.›</a:t>
            </a:fld>
            <a:endParaRPr lang="nl-B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0763C747-59FE-4C1F-97FD-122FCAAC9874}" type="datetimeFigureOut">
              <a:rPr lang="nl-BE" smtClean="0"/>
              <a:pPr/>
              <a:t>27/08/2013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1A72DFE-05AE-4634-AEBA-8E2FBDBDF4DA}" type="slidenum">
              <a:rPr lang="nl-BE" smtClean="0"/>
              <a:pPr/>
              <a:t>‹nr.›</a:t>
            </a:fld>
            <a:endParaRPr lang="nl-B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0763C747-59FE-4C1F-97FD-122FCAAC9874}" type="datetimeFigureOut">
              <a:rPr lang="nl-BE" smtClean="0"/>
              <a:pPr/>
              <a:t>27/08/2013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1A72DFE-05AE-4634-AEBA-8E2FBDBDF4DA}" type="slidenum">
              <a:rPr lang="nl-BE" smtClean="0"/>
              <a:pPr/>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nl-BE"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Cliquez pour modifier les styles du texte du masque</a:t>
            </a:r>
          </a:p>
        </p:txBody>
      </p:sp>
      <p:sp>
        <p:nvSpPr>
          <p:cNvPr id="4" name="Espace réservé de la date 3"/>
          <p:cNvSpPr>
            <a:spLocks noGrp="1"/>
          </p:cNvSpPr>
          <p:nvPr>
            <p:ph type="dt" sz="half" idx="10"/>
          </p:nvPr>
        </p:nvSpPr>
        <p:spPr/>
        <p:txBody>
          <a:bodyPr/>
          <a:lstStyle/>
          <a:p>
            <a:fld id="{54005BB0-FD23-47ED-B2E5-0097B374F362}" type="datetime1">
              <a:rPr lang="fr-FR" smtClean="0"/>
              <a:pPr/>
              <a:t>27/08/2013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7D1BEA-9E9B-A746-8A72-BD3288FBCC12}" type="slidenum">
              <a:rPr lang="fr-FR" smtClean="0"/>
              <a:pPr/>
              <a:t>‹nr.›</a:t>
            </a:fld>
            <a:endParaRPr lang="fr-FR"/>
          </a:p>
        </p:txBody>
      </p:sp>
    </p:spTree>
    <p:extLst>
      <p:ext uri="{BB962C8B-B14F-4D97-AF65-F5344CB8AC3E}">
        <p14:creationId xmlns="" xmlns:p14="http://schemas.microsoft.com/office/powerpoint/2010/main" val="358896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Espace réservé de la date 4"/>
          <p:cNvSpPr>
            <a:spLocks noGrp="1"/>
          </p:cNvSpPr>
          <p:nvPr>
            <p:ph type="dt" sz="half" idx="10"/>
          </p:nvPr>
        </p:nvSpPr>
        <p:spPr/>
        <p:txBody>
          <a:bodyPr/>
          <a:lstStyle/>
          <a:p>
            <a:fld id="{6A5CFE9B-DF8B-47E0-8DEE-7ADE40127158}" type="datetime1">
              <a:rPr lang="fr-FR" smtClean="0"/>
              <a:pPr/>
              <a:t>27/08/2013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47D1BEA-9E9B-A746-8A72-BD3288FBCC12}" type="slidenum">
              <a:rPr lang="fr-FR" smtClean="0"/>
              <a:pPr/>
              <a:t>‹nr.›</a:t>
            </a:fld>
            <a:endParaRPr lang="fr-FR"/>
          </a:p>
        </p:txBody>
      </p:sp>
    </p:spTree>
    <p:extLst>
      <p:ext uri="{BB962C8B-B14F-4D97-AF65-F5344CB8AC3E}">
        <p14:creationId xmlns="" xmlns:p14="http://schemas.microsoft.com/office/powerpoint/2010/main" val="2609861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BE"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7" name="Espace réservé de la date 6"/>
          <p:cNvSpPr>
            <a:spLocks noGrp="1"/>
          </p:cNvSpPr>
          <p:nvPr>
            <p:ph type="dt" sz="half" idx="10"/>
          </p:nvPr>
        </p:nvSpPr>
        <p:spPr/>
        <p:txBody>
          <a:bodyPr/>
          <a:lstStyle/>
          <a:p>
            <a:fld id="{24244910-DF3F-495B-BB2D-188A3B11D7CD}" type="datetime1">
              <a:rPr lang="fr-FR" smtClean="0"/>
              <a:pPr/>
              <a:t>27/08/2013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47D1BEA-9E9B-A746-8A72-BD3288FBCC12}" type="slidenum">
              <a:rPr lang="fr-FR" smtClean="0"/>
              <a:pPr/>
              <a:t>‹nr.›</a:t>
            </a:fld>
            <a:endParaRPr lang="fr-FR"/>
          </a:p>
        </p:txBody>
      </p:sp>
    </p:spTree>
    <p:extLst>
      <p:ext uri="{BB962C8B-B14F-4D97-AF65-F5344CB8AC3E}">
        <p14:creationId xmlns="" xmlns:p14="http://schemas.microsoft.com/office/powerpoint/2010/main" val="3960856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e la date 2"/>
          <p:cNvSpPr>
            <a:spLocks noGrp="1"/>
          </p:cNvSpPr>
          <p:nvPr>
            <p:ph type="dt" sz="half" idx="10"/>
          </p:nvPr>
        </p:nvSpPr>
        <p:spPr/>
        <p:txBody>
          <a:bodyPr/>
          <a:lstStyle/>
          <a:p>
            <a:fld id="{59FF43A0-B9B3-4238-BF7E-7EADA78A55B6}" type="datetime1">
              <a:rPr lang="fr-FR" smtClean="0"/>
              <a:pPr/>
              <a:t>27/08/2013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47D1BEA-9E9B-A746-8A72-BD3288FBCC12}" type="slidenum">
              <a:rPr lang="fr-FR" smtClean="0"/>
              <a:pPr/>
              <a:t>‹nr.›</a:t>
            </a:fld>
            <a:endParaRPr lang="fr-FR"/>
          </a:p>
        </p:txBody>
      </p:sp>
    </p:spTree>
    <p:extLst>
      <p:ext uri="{BB962C8B-B14F-4D97-AF65-F5344CB8AC3E}">
        <p14:creationId xmlns="" xmlns:p14="http://schemas.microsoft.com/office/powerpoint/2010/main" val="803887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026AB7F-0608-4673-B49B-E379ED25C551}" type="datetime1">
              <a:rPr lang="fr-FR" smtClean="0"/>
              <a:pPr/>
              <a:t>27/08/2013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47D1BEA-9E9B-A746-8A72-BD3288FBCC12}" type="slidenum">
              <a:rPr lang="fr-FR" smtClean="0"/>
              <a:pPr/>
              <a:t>‹nr.›</a:t>
            </a:fld>
            <a:endParaRPr lang="fr-FR"/>
          </a:p>
        </p:txBody>
      </p:sp>
    </p:spTree>
    <p:extLst>
      <p:ext uri="{BB962C8B-B14F-4D97-AF65-F5344CB8AC3E}">
        <p14:creationId xmlns="" xmlns:p14="http://schemas.microsoft.com/office/powerpoint/2010/main" val="2965270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nl-BE"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Espace réservé de la date 4"/>
          <p:cNvSpPr>
            <a:spLocks noGrp="1"/>
          </p:cNvSpPr>
          <p:nvPr>
            <p:ph type="dt" sz="half" idx="10"/>
          </p:nvPr>
        </p:nvSpPr>
        <p:spPr/>
        <p:txBody>
          <a:bodyPr/>
          <a:lstStyle/>
          <a:p>
            <a:fld id="{12886344-982B-4B7B-9B2C-B6F344DD0F89}" type="datetime1">
              <a:rPr lang="fr-FR" smtClean="0"/>
              <a:pPr/>
              <a:t>27/08/2013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47D1BEA-9E9B-A746-8A72-BD3288FBCC12}" type="slidenum">
              <a:rPr lang="fr-FR" smtClean="0"/>
              <a:pPr/>
              <a:t>‹nr.›</a:t>
            </a:fld>
            <a:endParaRPr lang="fr-FR"/>
          </a:p>
        </p:txBody>
      </p:sp>
    </p:spTree>
    <p:extLst>
      <p:ext uri="{BB962C8B-B14F-4D97-AF65-F5344CB8AC3E}">
        <p14:creationId xmlns="" xmlns:p14="http://schemas.microsoft.com/office/powerpoint/2010/main" val="2837217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nl-BE"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Espace réservé de la date 4"/>
          <p:cNvSpPr>
            <a:spLocks noGrp="1"/>
          </p:cNvSpPr>
          <p:nvPr>
            <p:ph type="dt" sz="half" idx="10"/>
          </p:nvPr>
        </p:nvSpPr>
        <p:spPr/>
        <p:txBody>
          <a:bodyPr/>
          <a:lstStyle/>
          <a:p>
            <a:fld id="{8C2887DE-3378-427D-8662-95876167A2D2}" type="datetime1">
              <a:rPr lang="fr-FR" smtClean="0"/>
              <a:pPr/>
              <a:t>27/08/2013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47D1BEA-9E9B-A746-8A72-BD3288FBCC12}" type="slidenum">
              <a:rPr lang="fr-FR" smtClean="0"/>
              <a:pPr/>
              <a:t>‹nr.›</a:t>
            </a:fld>
            <a:endParaRPr lang="fr-FR"/>
          </a:p>
        </p:txBody>
      </p:sp>
    </p:spTree>
    <p:extLst>
      <p:ext uri="{BB962C8B-B14F-4D97-AF65-F5344CB8AC3E}">
        <p14:creationId xmlns="" xmlns:p14="http://schemas.microsoft.com/office/powerpoint/2010/main" val="2631793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56923-EDF2-4FD1-90D1-9BBD664D18DB}" type="datetime1">
              <a:rPr lang="fr-FR" smtClean="0"/>
              <a:pPr/>
              <a:t>27/08/2013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D1BEA-9E9B-A746-8A72-BD3288FBCC12}" type="slidenum">
              <a:rPr lang="fr-FR" smtClean="0"/>
              <a:pPr/>
              <a:t>‹nr.›</a:t>
            </a:fld>
            <a:endParaRPr lang="fr-FR"/>
          </a:p>
        </p:txBody>
      </p:sp>
    </p:spTree>
    <p:extLst>
      <p:ext uri="{BB962C8B-B14F-4D97-AF65-F5344CB8AC3E}">
        <p14:creationId xmlns="" xmlns:p14="http://schemas.microsoft.com/office/powerpoint/2010/main" val="4269474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3C747-59FE-4C1F-97FD-122FCAAC9874}" type="datetimeFigureOut">
              <a:rPr lang="nl-BE" smtClean="0"/>
              <a:pPr/>
              <a:t>27/08/2013</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72DFE-05AE-4634-AEBA-8E2FBDBDF4DA}" type="slidenum">
              <a:rPr lang="nl-BE" smtClean="0"/>
              <a:pPr/>
              <a:t>‹nr.›</a:t>
            </a:fld>
            <a:endParaRPr lang="nl-B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05011" y="128588"/>
            <a:ext cx="6599237" cy="6599237"/>
          </a:xfrm>
          <a:prstGeom prst="rect">
            <a:avLst/>
          </a:prstGeom>
          <a:noFill/>
          <a:ln w="9525">
            <a:noFill/>
            <a:miter lim="800000"/>
            <a:headEnd/>
            <a:tailEnd/>
          </a:ln>
        </p:spPr>
      </p:pic>
      <p:grpSp>
        <p:nvGrpSpPr>
          <p:cNvPr id="2" name="Groep 6"/>
          <p:cNvGrpSpPr/>
          <p:nvPr/>
        </p:nvGrpSpPr>
        <p:grpSpPr>
          <a:xfrm>
            <a:off x="6876256" y="2610778"/>
            <a:ext cx="2088232" cy="1754326"/>
            <a:chOff x="6876256" y="2610778"/>
            <a:chExt cx="2088232" cy="1754326"/>
          </a:xfrm>
        </p:grpSpPr>
        <p:sp>
          <p:nvSpPr>
            <p:cNvPr id="4" name="Tekstvak 3"/>
            <p:cNvSpPr txBox="1"/>
            <p:nvPr/>
          </p:nvSpPr>
          <p:spPr>
            <a:xfrm>
              <a:off x="6876256" y="2610778"/>
              <a:ext cx="2088232" cy="1754326"/>
            </a:xfrm>
            <a:prstGeom prst="rect">
              <a:avLst/>
            </a:prstGeom>
            <a:solidFill>
              <a:schemeClr val="tx2">
                <a:lumMod val="20000"/>
                <a:lumOff val="80000"/>
              </a:schemeClr>
            </a:solidFill>
          </p:spPr>
          <p:txBody>
            <a:bodyPr wrap="square" rtlCol="0">
              <a:spAutoFit/>
            </a:bodyPr>
            <a:lstStyle/>
            <a:p>
              <a:r>
                <a:rPr lang="nl-BE" dirty="0" smtClean="0">
                  <a:solidFill>
                    <a:srgbClr val="0070C0"/>
                  </a:solidFill>
                </a:rPr>
                <a:t>Met onze speciale dank aan</a:t>
              </a:r>
            </a:p>
            <a:p>
              <a:endParaRPr lang="nl-BE" dirty="0" smtClean="0">
                <a:solidFill>
                  <a:srgbClr val="0070C0"/>
                </a:solidFill>
              </a:endParaRPr>
            </a:p>
            <a:p>
              <a:endParaRPr lang="nl-BE" dirty="0" smtClean="0">
                <a:solidFill>
                  <a:srgbClr val="0070C0"/>
                </a:solidFill>
              </a:endParaRPr>
            </a:p>
            <a:p>
              <a:endParaRPr lang="nl-BE" dirty="0" smtClean="0">
                <a:solidFill>
                  <a:srgbClr val="0070C0"/>
                </a:solidFill>
              </a:endParaRPr>
            </a:p>
            <a:p>
              <a:r>
                <a:rPr lang="nl-BE" dirty="0" smtClean="0">
                  <a:solidFill>
                    <a:srgbClr val="0070C0"/>
                  </a:solidFill>
                </a:rPr>
                <a:t>(documentenmap)</a:t>
              </a:r>
            </a:p>
          </p:txBody>
        </p:sp>
        <p:pic>
          <p:nvPicPr>
            <p:cNvPr id="6" name="Afbeelding 5" descr="diekeure.jpg"/>
            <p:cNvPicPr>
              <a:picLocks noChangeAspect="1"/>
            </p:cNvPicPr>
            <p:nvPr/>
          </p:nvPicPr>
          <p:blipFill>
            <a:blip r:embed="rId3" cstate="print"/>
            <a:srcRect t="26016" b="30013"/>
            <a:stretch>
              <a:fillRect/>
            </a:stretch>
          </p:blipFill>
          <p:spPr>
            <a:xfrm>
              <a:off x="7020272" y="3212976"/>
              <a:ext cx="1801368" cy="792088"/>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0506" y="345767"/>
            <a:ext cx="8270111" cy="5724644"/>
          </a:xfrm>
          <a:prstGeom prst="rect">
            <a:avLst/>
          </a:prstGeom>
        </p:spPr>
        <p:txBody>
          <a:bodyPr wrap="square">
            <a:spAutoFit/>
          </a:bodyPr>
          <a:lstStyle/>
          <a:p>
            <a:r>
              <a:rPr lang="nl-BE" sz="2400" b="1" dirty="0">
                <a:solidFill>
                  <a:srgbClr val="3366FF"/>
                </a:solidFill>
              </a:rPr>
              <a:t>3. Een verklaring </a:t>
            </a:r>
            <a:r>
              <a:rPr lang="nl-BE" sz="2400" b="1" dirty="0" smtClean="0">
                <a:solidFill>
                  <a:srgbClr val="3366FF"/>
                </a:solidFill>
              </a:rPr>
              <a:t>opstellen (vervolg)</a:t>
            </a:r>
            <a:endParaRPr lang="fr-BE" sz="2400" b="1" dirty="0" smtClean="0"/>
          </a:p>
          <a:p>
            <a:r>
              <a:rPr lang="fr-BE" b="1" dirty="0" err="1" smtClean="0"/>
              <a:t>Experiment</a:t>
            </a:r>
            <a:r>
              <a:rPr lang="fr-BE" b="1" dirty="0" smtClean="0"/>
              <a:t> 3 - </a:t>
            </a:r>
            <a:r>
              <a:rPr lang="fr-BE" b="1" dirty="0" err="1" smtClean="0"/>
              <a:t>Diffusie</a:t>
            </a:r>
            <a:r>
              <a:rPr lang="fr-BE" b="1" dirty="0" smtClean="0"/>
              <a:t> van </a:t>
            </a:r>
            <a:r>
              <a:rPr lang="fr-BE" b="1" dirty="0" err="1" smtClean="0"/>
              <a:t>een</a:t>
            </a:r>
            <a:r>
              <a:rPr lang="fr-BE" b="1" dirty="0" smtClean="0"/>
              <a:t> </a:t>
            </a:r>
            <a:r>
              <a:rPr lang="fr-BE" b="1" dirty="0" err="1" smtClean="0"/>
              <a:t>gas</a:t>
            </a:r>
            <a:r>
              <a:rPr lang="fr-BE" b="1" dirty="0" smtClean="0"/>
              <a:t> in </a:t>
            </a:r>
            <a:r>
              <a:rPr lang="fr-BE" b="1" dirty="0" err="1" smtClean="0"/>
              <a:t>een</a:t>
            </a:r>
            <a:r>
              <a:rPr lang="fr-BE" b="1" dirty="0" smtClean="0"/>
              <a:t> </a:t>
            </a:r>
            <a:r>
              <a:rPr lang="fr-BE" b="1" dirty="0" err="1" smtClean="0"/>
              <a:t>vloeistof</a:t>
            </a:r>
            <a:endParaRPr lang="fr-FR" b="1" dirty="0"/>
          </a:p>
          <a:p>
            <a:pPr lvl="0"/>
            <a:r>
              <a:rPr lang="fr-BE" dirty="0" smtClean="0"/>
              <a:t>	</a:t>
            </a:r>
            <a:endParaRPr lang="fr-BE" dirty="0"/>
          </a:p>
          <a:p>
            <a:endParaRPr lang="fr-BE" dirty="0"/>
          </a:p>
          <a:p>
            <a:endParaRPr lang="fr-BE" dirty="0" smtClean="0"/>
          </a:p>
          <a:p>
            <a:endParaRPr lang="fr-BE" dirty="0"/>
          </a:p>
          <a:p>
            <a:endParaRPr lang="fr-BE" dirty="0"/>
          </a:p>
          <a:p>
            <a:endParaRPr lang="fr-BE" dirty="0" smtClean="0"/>
          </a:p>
          <a:p>
            <a:endParaRPr lang="fr-BE" b="1" dirty="0" smtClean="0"/>
          </a:p>
          <a:p>
            <a:endParaRPr lang="fr-BE" b="1" dirty="0" smtClean="0"/>
          </a:p>
          <a:p>
            <a:r>
              <a:rPr lang="fr-BE" b="1" dirty="0" err="1" smtClean="0"/>
              <a:t>Waarneming</a:t>
            </a:r>
            <a:endParaRPr lang="fr-FR" b="1" dirty="0"/>
          </a:p>
          <a:p>
            <a:r>
              <a:rPr lang="fr-BE" dirty="0" err="1" smtClean="0"/>
              <a:t>Het</a:t>
            </a:r>
            <a:r>
              <a:rPr lang="fr-BE" dirty="0" smtClean="0"/>
              <a:t> </a:t>
            </a:r>
            <a:r>
              <a:rPr lang="fr-BE" dirty="0" err="1" smtClean="0"/>
              <a:t>gas</a:t>
            </a:r>
            <a:r>
              <a:rPr lang="fr-BE" dirty="0" smtClean="0"/>
              <a:t> </a:t>
            </a:r>
            <a:r>
              <a:rPr lang="fr-BE" dirty="0" err="1" smtClean="0"/>
              <a:t>verspreidt</a:t>
            </a:r>
            <a:r>
              <a:rPr lang="fr-BE" dirty="0" smtClean="0"/>
              <a:t> </a:t>
            </a:r>
            <a:r>
              <a:rPr lang="fr-BE" dirty="0" err="1" smtClean="0"/>
              <a:t>zich</a:t>
            </a:r>
            <a:r>
              <a:rPr lang="fr-BE" dirty="0" smtClean="0"/>
              <a:t> over de </a:t>
            </a:r>
            <a:r>
              <a:rPr lang="fr-BE" dirty="0" err="1" smtClean="0"/>
              <a:t>hele</a:t>
            </a:r>
            <a:r>
              <a:rPr lang="fr-BE" dirty="0" smtClean="0"/>
              <a:t> </a:t>
            </a:r>
            <a:r>
              <a:rPr lang="fr-BE" dirty="0" err="1" smtClean="0"/>
              <a:t>ruimte</a:t>
            </a:r>
            <a:r>
              <a:rPr lang="fr-BE" dirty="0" smtClean="0"/>
              <a:t>. De </a:t>
            </a:r>
            <a:r>
              <a:rPr lang="fr-BE" dirty="0" err="1" smtClean="0"/>
              <a:t>indicator</a:t>
            </a:r>
            <a:r>
              <a:rPr lang="fr-BE" dirty="0" smtClean="0"/>
              <a:t> </a:t>
            </a:r>
            <a:r>
              <a:rPr lang="fr-BE" dirty="0" err="1" smtClean="0"/>
              <a:t>verandert</a:t>
            </a:r>
            <a:r>
              <a:rPr lang="fr-BE" dirty="0" smtClean="0"/>
              <a:t> van </a:t>
            </a:r>
            <a:r>
              <a:rPr lang="fr-BE" dirty="0" err="1" smtClean="0"/>
              <a:t>kleur</a:t>
            </a:r>
            <a:r>
              <a:rPr lang="fr-BE" dirty="0" smtClean="0"/>
              <a:t>.</a:t>
            </a:r>
          </a:p>
          <a:p>
            <a:endParaRPr lang="fr-BE" b="1" dirty="0" smtClean="0"/>
          </a:p>
          <a:p>
            <a:r>
              <a:rPr lang="fr-BE" b="1" dirty="0" err="1" smtClean="0"/>
              <a:t>Verklaring</a:t>
            </a:r>
            <a:endParaRPr lang="fr-FR" b="1" dirty="0"/>
          </a:p>
          <a:p>
            <a:r>
              <a:rPr lang="fr-BE" dirty="0" err="1" smtClean="0"/>
              <a:t>Moleculen</a:t>
            </a:r>
            <a:r>
              <a:rPr lang="fr-BE" dirty="0" smtClean="0"/>
              <a:t> van </a:t>
            </a:r>
            <a:r>
              <a:rPr lang="fr-BE" dirty="0" err="1" smtClean="0"/>
              <a:t>gasvormig</a:t>
            </a:r>
            <a:r>
              <a:rPr lang="fr-BE" dirty="0" smtClean="0"/>
              <a:t> </a:t>
            </a:r>
            <a:r>
              <a:rPr lang="fr-BE" dirty="0" err="1" smtClean="0"/>
              <a:t>ammoniak</a:t>
            </a:r>
            <a:r>
              <a:rPr lang="fr-BE" dirty="0" smtClean="0"/>
              <a:t> </a:t>
            </a:r>
            <a:r>
              <a:rPr lang="fr-BE" dirty="0" err="1" smtClean="0"/>
              <a:t>ontsnappen</a:t>
            </a:r>
            <a:r>
              <a:rPr lang="fr-BE" dirty="0" smtClean="0"/>
              <a:t> </a:t>
            </a:r>
            <a:r>
              <a:rPr lang="fr-BE" dirty="0" err="1" smtClean="0"/>
              <a:t>uit</a:t>
            </a:r>
            <a:r>
              <a:rPr lang="fr-BE" dirty="0" smtClean="0"/>
              <a:t> de </a:t>
            </a:r>
            <a:r>
              <a:rPr lang="fr-BE" dirty="0" err="1" smtClean="0"/>
              <a:t>oplossing</a:t>
            </a:r>
            <a:r>
              <a:rPr lang="fr-BE" dirty="0" smtClean="0"/>
              <a:t> en </a:t>
            </a:r>
            <a:r>
              <a:rPr lang="fr-BE" dirty="0" err="1" smtClean="0"/>
              <a:t>verspreiden</a:t>
            </a:r>
            <a:r>
              <a:rPr lang="fr-BE" dirty="0" smtClean="0"/>
              <a:t> </a:t>
            </a:r>
            <a:r>
              <a:rPr lang="fr-BE" dirty="0" err="1" smtClean="0"/>
              <a:t>zich</a:t>
            </a:r>
            <a:endParaRPr lang="fr-BE" dirty="0" smtClean="0"/>
          </a:p>
          <a:p>
            <a:r>
              <a:rPr lang="fr-BE" dirty="0" smtClean="0"/>
              <a:t>over </a:t>
            </a:r>
            <a:r>
              <a:rPr lang="fr-BE" dirty="0" err="1" smtClean="0"/>
              <a:t>lucht</a:t>
            </a:r>
            <a:r>
              <a:rPr lang="fr-BE" dirty="0" smtClean="0"/>
              <a:t> en water </a:t>
            </a:r>
            <a:r>
              <a:rPr lang="fr-BE" dirty="0" err="1" smtClean="0"/>
              <a:t>waarbij</a:t>
            </a:r>
            <a:r>
              <a:rPr lang="fr-BE" dirty="0" smtClean="0"/>
              <a:t> </a:t>
            </a:r>
            <a:r>
              <a:rPr lang="fr-BE" dirty="0" err="1" smtClean="0"/>
              <a:t>ze</a:t>
            </a:r>
            <a:r>
              <a:rPr lang="fr-BE" dirty="0" smtClean="0"/>
              <a:t> in de intermoleculaire </a:t>
            </a:r>
            <a:r>
              <a:rPr lang="fr-BE" dirty="0" err="1" smtClean="0"/>
              <a:t>ruimten</a:t>
            </a:r>
            <a:r>
              <a:rPr lang="fr-BE" dirty="0" smtClean="0"/>
              <a:t> in </a:t>
            </a:r>
            <a:r>
              <a:rPr lang="fr-BE" dirty="0" err="1" smtClean="0"/>
              <a:t>lucht</a:t>
            </a:r>
            <a:r>
              <a:rPr lang="fr-BE" dirty="0" smtClean="0"/>
              <a:t> en in water  </a:t>
            </a:r>
            <a:r>
              <a:rPr lang="fr-BE" dirty="0" err="1" smtClean="0"/>
              <a:t>terechtkomen</a:t>
            </a:r>
            <a:r>
              <a:rPr lang="fr-BE" dirty="0" smtClean="0"/>
              <a:t>.</a:t>
            </a:r>
            <a:endParaRPr lang="fr-FR" dirty="0"/>
          </a:p>
          <a:p>
            <a:r>
              <a:rPr lang="fr-BE" dirty="0"/>
              <a:t> </a:t>
            </a:r>
            <a:endParaRPr lang="fr-FR" dirty="0"/>
          </a:p>
          <a:p>
            <a:r>
              <a:rPr lang="fr-BE" b="1" dirty="0" err="1" smtClean="0"/>
              <a:t>Besluit</a:t>
            </a:r>
            <a:endParaRPr lang="fr-FR" dirty="0"/>
          </a:p>
          <a:p>
            <a:r>
              <a:rPr lang="fr-BE" dirty="0" err="1" smtClean="0"/>
              <a:t>Diffusie</a:t>
            </a:r>
            <a:r>
              <a:rPr lang="fr-BE" dirty="0" smtClean="0"/>
              <a:t> </a:t>
            </a:r>
            <a:r>
              <a:rPr lang="fr-BE" dirty="0" err="1" smtClean="0"/>
              <a:t>treedt</a:t>
            </a:r>
            <a:r>
              <a:rPr lang="fr-BE" dirty="0" smtClean="0"/>
              <a:t> op in </a:t>
            </a:r>
            <a:r>
              <a:rPr lang="fr-BE" dirty="0" err="1" smtClean="0"/>
              <a:t>gassen</a:t>
            </a:r>
            <a:r>
              <a:rPr lang="fr-BE" dirty="0" smtClean="0"/>
              <a:t> en </a:t>
            </a:r>
            <a:r>
              <a:rPr lang="fr-BE" dirty="0" err="1" smtClean="0"/>
              <a:t>vloeistoffen</a:t>
            </a:r>
            <a:r>
              <a:rPr lang="fr-BE" dirty="0" smtClean="0"/>
              <a:t>.</a:t>
            </a:r>
          </a:p>
        </p:txBody>
      </p:sp>
      <p:grpSp>
        <p:nvGrpSpPr>
          <p:cNvPr id="25" name="Grouper 24"/>
          <p:cNvGrpSpPr/>
          <p:nvPr/>
        </p:nvGrpSpPr>
        <p:grpSpPr>
          <a:xfrm>
            <a:off x="1719175" y="1857057"/>
            <a:ext cx="5151120" cy="1165225"/>
            <a:chOff x="1699260" y="2388552"/>
            <a:chExt cx="5151120" cy="1165225"/>
          </a:xfrm>
        </p:grpSpPr>
        <p:grpSp>
          <p:nvGrpSpPr>
            <p:cNvPr id="6" name="Grouper 5"/>
            <p:cNvGrpSpPr/>
            <p:nvPr/>
          </p:nvGrpSpPr>
          <p:grpSpPr>
            <a:xfrm>
              <a:off x="1699260" y="2388552"/>
              <a:ext cx="5151120" cy="1165225"/>
              <a:chOff x="0" y="0"/>
              <a:chExt cx="5151120" cy="1165225"/>
            </a:xfrm>
          </p:grpSpPr>
          <p:pic>
            <p:nvPicPr>
              <p:cNvPr id="7" name="Image 6" descr="cristal2"/>
              <p:cNvPicPr>
                <a:picLocks noChangeAspect="1"/>
              </p:cNvPicPr>
              <p:nvPr/>
            </p:nvPicPr>
            <p:blipFill>
              <a:blip r:embed="rId2" cstate="print"/>
              <a:srcRect/>
              <a:stretch>
                <a:fillRect/>
              </a:stretch>
            </p:blipFill>
            <p:spPr bwMode="auto">
              <a:xfrm rot="10800000">
                <a:off x="0" y="1270"/>
                <a:ext cx="2278380" cy="1163955"/>
              </a:xfrm>
              <a:prstGeom prst="rect">
                <a:avLst/>
              </a:prstGeom>
              <a:noFill/>
              <a:ln w="9525">
                <a:noFill/>
                <a:miter lim="800000"/>
                <a:headEnd/>
                <a:tailEnd/>
              </a:ln>
            </p:spPr>
          </p:pic>
          <p:pic>
            <p:nvPicPr>
              <p:cNvPr id="8" name="Image 7" descr="cristal2"/>
              <p:cNvPicPr>
                <a:picLocks noChangeAspect="1"/>
              </p:cNvPicPr>
              <p:nvPr/>
            </p:nvPicPr>
            <p:blipFill>
              <a:blip r:embed="rId2" cstate="print"/>
              <a:srcRect/>
              <a:stretch>
                <a:fillRect/>
              </a:stretch>
            </p:blipFill>
            <p:spPr bwMode="auto">
              <a:xfrm rot="10800000">
                <a:off x="2865120" y="0"/>
                <a:ext cx="2286000" cy="1162685"/>
              </a:xfrm>
              <a:prstGeom prst="rect">
                <a:avLst/>
              </a:prstGeom>
              <a:noFill/>
              <a:ln w="9525">
                <a:noFill/>
                <a:miter lim="800000"/>
                <a:headEnd/>
                <a:tailEnd/>
              </a:ln>
            </p:spPr>
          </p:pic>
          <p:pic>
            <p:nvPicPr>
              <p:cNvPr id="9" name="Image 8"/>
              <p:cNvPicPr>
                <a:picLocks noChangeAspect="1"/>
              </p:cNvPicPr>
              <p:nvPr/>
            </p:nvPicPr>
            <p:blipFill>
              <a:blip r:embed="rId3" cstate="print"/>
              <a:srcRect/>
              <a:stretch>
                <a:fillRect/>
              </a:stretch>
            </p:blipFill>
            <p:spPr bwMode="auto">
              <a:xfrm>
                <a:off x="284480" y="478790"/>
                <a:ext cx="877570" cy="499745"/>
              </a:xfrm>
              <a:prstGeom prst="rect">
                <a:avLst/>
              </a:prstGeom>
              <a:noFill/>
              <a:ln w="9525">
                <a:noFill/>
                <a:miter lim="800000"/>
                <a:headEnd/>
                <a:tailEnd/>
              </a:ln>
            </p:spPr>
          </p:pic>
          <p:sp>
            <p:nvSpPr>
              <p:cNvPr id="10" name="Freeform 585"/>
              <p:cNvSpPr>
                <a:spLocks/>
              </p:cNvSpPr>
              <p:nvPr/>
            </p:nvSpPr>
            <p:spPr bwMode="auto">
              <a:xfrm>
                <a:off x="1836420" y="44450"/>
                <a:ext cx="223520" cy="624840"/>
              </a:xfrm>
              <a:custGeom>
                <a:avLst/>
                <a:gdLst>
                  <a:gd name="T0" fmla="*/ 37 w 352"/>
                  <a:gd name="T1" fmla="*/ 984 h 984"/>
                  <a:gd name="T2" fmla="*/ 220 w 352"/>
                  <a:gd name="T3" fmla="*/ 750 h 984"/>
                  <a:gd name="T4" fmla="*/ 352 w 352"/>
                  <a:gd name="T5" fmla="*/ 456 h 984"/>
                  <a:gd name="T6" fmla="*/ 341 w 352"/>
                  <a:gd name="T7" fmla="*/ 375 h 984"/>
                  <a:gd name="T8" fmla="*/ 128 w 352"/>
                  <a:gd name="T9" fmla="*/ 243 h 984"/>
                  <a:gd name="T10" fmla="*/ 47 w 352"/>
                  <a:gd name="T11" fmla="*/ 132 h 984"/>
                  <a:gd name="T12" fmla="*/ 37 w 352"/>
                  <a:gd name="T13" fmla="*/ 0 h 984"/>
                </a:gdLst>
                <a:ahLst/>
                <a:cxnLst>
                  <a:cxn ang="0">
                    <a:pos x="T0" y="T1"/>
                  </a:cxn>
                  <a:cxn ang="0">
                    <a:pos x="T2" y="T3"/>
                  </a:cxn>
                  <a:cxn ang="0">
                    <a:pos x="T4" y="T5"/>
                  </a:cxn>
                  <a:cxn ang="0">
                    <a:pos x="T6" y="T7"/>
                  </a:cxn>
                  <a:cxn ang="0">
                    <a:pos x="T8" y="T9"/>
                  </a:cxn>
                  <a:cxn ang="0">
                    <a:pos x="T10" y="T11"/>
                  </a:cxn>
                  <a:cxn ang="0">
                    <a:pos x="T12" y="T13"/>
                  </a:cxn>
                </a:cxnLst>
                <a:rect l="0" t="0" r="r" b="b"/>
                <a:pathLst>
                  <a:path w="352" h="984">
                    <a:moveTo>
                      <a:pt x="37" y="984"/>
                    </a:moveTo>
                    <a:cubicBezTo>
                      <a:pt x="0" y="869"/>
                      <a:pt x="126" y="783"/>
                      <a:pt x="220" y="750"/>
                    </a:cubicBezTo>
                    <a:cubicBezTo>
                      <a:pt x="278" y="657"/>
                      <a:pt x="315" y="559"/>
                      <a:pt x="352" y="456"/>
                    </a:cubicBezTo>
                    <a:cubicBezTo>
                      <a:pt x="348" y="429"/>
                      <a:pt x="349" y="401"/>
                      <a:pt x="341" y="375"/>
                    </a:cubicBezTo>
                    <a:cubicBezTo>
                      <a:pt x="317" y="299"/>
                      <a:pt x="198" y="257"/>
                      <a:pt x="128" y="243"/>
                    </a:cubicBezTo>
                    <a:cubicBezTo>
                      <a:pt x="64" y="205"/>
                      <a:pt x="69" y="199"/>
                      <a:pt x="47" y="132"/>
                    </a:cubicBezTo>
                    <a:cubicBezTo>
                      <a:pt x="34" y="41"/>
                      <a:pt x="37" y="85"/>
                      <a:pt x="37" y="0"/>
                    </a:cubicBez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sp>
            <p:nvSpPr>
              <p:cNvPr id="11" name="Freeform 586"/>
              <p:cNvSpPr>
                <a:spLocks/>
              </p:cNvSpPr>
              <p:nvPr/>
            </p:nvSpPr>
            <p:spPr bwMode="auto">
              <a:xfrm>
                <a:off x="1495425" y="44450"/>
                <a:ext cx="340995" cy="562610"/>
              </a:xfrm>
              <a:custGeom>
                <a:avLst/>
                <a:gdLst>
                  <a:gd name="T0" fmla="*/ 279 w 537"/>
                  <a:gd name="T1" fmla="*/ 886 h 886"/>
                  <a:gd name="T2" fmla="*/ 421 w 537"/>
                  <a:gd name="T3" fmla="*/ 835 h 886"/>
                  <a:gd name="T4" fmla="*/ 492 w 537"/>
                  <a:gd name="T5" fmla="*/ 734 h 886"/>
                  <a:gd name="T6" fmla="*/ 157 w 537"/>
                  <a:gd name="T7" fmla="*/ 389 h 886"/>
                  <a:gd name="T8" fmla="*/ 35 w 537"/>
                  <a:gd name="T9" fmla="*/ 308 h 886"/>
                  <a:gd name="T10" fmla="*/ 5 w 537"/>
                  <a:gd name="T11" fmla="*/ 277 h 886"/>
                  <a:gd name="T12" fmla="*/ 56 w 537"/>
                  <a:gd name="T13" fmla="*/ 237 h 886"/>
                  <a:gd name="T14" fmla="*/ 147 w 537"/>
                  <a:gd name="T15" fmla="*/ 166 h 886"/>
                  <a:gd name="T16" fmla="*/ 208 w 537"/>
                  <a:gd name="T17" fmla="*/ 125 h 886"/>
                  <a:gd name="T18" fmla="*/ 228 w 537"/>
                  <a:gd name="T19" fmla="*/ 95 h 886"/>
                  <a:gd name="T20" fmla="*/ 259 w 537"/>
                  <a:gd name="T21" fmla="*/ 75 h 886"/>
                  <a:gd name="T22" fmla="*/ 248 w 537"/>
                  <a:gd name="T23" fmla="*/ 44 h 886"/>
                  <a:gd name="T24" fmla="*/ 218 w 537"/>
                  <a:gd name="T25" fmla="*/ 44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7" h="886">
                    <a:moveTo>
                      <a:pt x="279" y="886"/>
                    </a:moveTo>
                    <a:cubicBezTo>
                      <a:pt x="332" y="871"/>
                      <a:pt x="369" y="848"/>
                      <a:pt x="421" y="835"/>
                    </a:cubicBezTo>
                    <a:cubicBezTo>
                      <a:pt x="448" y="799"/>
                      <a:pt x="471" y="773"/>
                      <a:pt x="492" y="734"/>
                    </a:cubicBezTo>
                    <a:cubicBezTo>
                      <a:pt x="537" y="503"/>
                      <a:pt x="314" y="466"/>
                      <a:pt x="157" y="389"/>
                    </a:cubicBezTo>
                    <a:cubicBezTo>
                      <a:pt x="132" y="352"/>
                      <a:pt x="78" y="322"/>
                      <a:pt x="35" y="308"/>
                    </a:cubicBezTo>
                    <a:cubicBezTo>
                      <a:pt x="25" y="298"/>
                      <a:pt x="7" y="291"/>
                      <a:pt x="5" y="277"/>
                    </a:cubicBezTo>
                    <a:cubicBezTo>
                      <a:pt x="0" y="248"/>
                      <a:pt x="41" y="242"/>
                      <a:pt x="56" y="237"/>
                    </a:cubicBezTo>
                    <a:cubicBezTo>
                      <a:pt x="129" y="188"/>
                      <a:pt x="100" y="213"/>
                      <a:pt x="147" y="166"/>
                    </a:cubicBezTo>
                    <a:cubicBezTo>
                      <a:pt x="168" y="101"/>
                      <a:pt x="137" y="165"/>
                      <a:pt x="208" y="125"/>
                    </a:cubicBezTo>
                    <a:cubicBezTo>
                      <a:pt x="218" y="119"/>
                      <a:pt x="219" y="103"/>
                      <a:pt x="228" y="95"/>
                    </a:cubicBezTo>
                    <a:cubicBezTo>
                      <a:pt x="237" y="86"/>
                      <a:pt x="249" y="82"/>
                      <a:pt x="259" y="75"/>
                    </a:cubicBezTo>
                    <a:cubicBezTo>
                      <a:pt x="255" y="65"/>
                      <a:pt x="255" y="53"/>
                      <a:pt x="248" y="44"/>
                    </a:cubicBezTo>
                    <a:cubicBezTo>
                      <a:pt x="212" y="0"/>
                      <a:pt x="218" y="23"/>
                      <a:pt x="218" y="44"/>
                    </a:cubicBez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sp>
            <p:nvSpPr>
              <p:cNvPr id="12" name="Freeform 587"/>
              <p:cNvSpPr>
                <a:spLocks/>
              </p:cNvSpPr>
              <p:nvPr/>
            </p:nvSpPr>
            <p:spPr bwMode="auto">
              <a:xfrm>
                <a:off x="1379220" y="44450"/>
                <a:ext cx="251460" cy="662940"/>
              </a:xfrm>
              <a:custGeom>
                <a:avLst/>
                <a:gdLst>
                  <a:gd name="T0" fmla="*/ 396 w 396"/>
                  <a:gd name="T1" fmla="*/ 1044 h 1044"/>
                  <a:gd name="T2" fmla="*/ 274 w 396"/>
                  <a:gd name="T3" fmla="*/ 933 h 1044"/>
                  <a:gd name="T4" fmla="*/ 203 w 396"/>
                  <a:gd name="T5" fmla="*/ 872 h 1044"/>
                  <a:gd name="T6" fmla="*/ 152 w 396"/>
                  <a:gd name="T7" fmla="*/ 801 h 1044"/>
                  <a:gd name="T8" fmla="*/ 203 w 396"/>
                  <a:gd name="T9" fmla="*/ 446 h 1044"/>
                  <a:gd name="T10" fmla="*/ 152 w 396"/>
                  <a:gd name="T11" fmla="*/ 314 h 1044"/>
                  <a:gd name="T12" fmla="*/ 102 w 396"/>
                  <a:gd name="T13" fmla="*/ 263 h 1044"/>
                  <a:gd name="T14" fmla="*/ 132 w 396"/>
                  <a:gd name="T15" fmla="*/ 122 h 1044"/>
                  <a:gd name="T16" fmla="*/ 51 w 396"/>
                  <a:gd name="T17" fmla="*/ 0 h 1044"/>
                  <a:gd name="T18" fmla="*/ 0 w 396"/>
                  <a:gd name="T19" fmla="*/ 1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6" h="1044">
                    <a:moveTo>
                      <a:pt x="396" y="1044"/>
                    </a:moveTo>
                    <a:cubicBezTo>
                      <a:pt x="377" y="988"/>
                      <a:pt x="326" y="958"/>
                      <a:pt x="274" y="933"/>
                    </a:cubicBezTo>
                    <a:cubicBezTo>
                      <a:pt x="252" y="911"/>
                      <a:pt x="224" y="895"/>
                      <a:pt x="203" y="872"/>
                    </a:cubicBezTo>
                    <a:cubicBezTo>
                      <a:pt x="183" y="850"/>
                      <a:pt x="152" y="801"/>
                      <a:pt x="152" y="801"/>
                    </a:cubicBezTo>
                    <a:cubicBezTo>
                      <a:pt x="158" y="677"/>
                      <a:pt x="148" y="558"/>
                      <a:pt x="203" y="446"/>
                    </a:cubicBezTo>
                    <a:cubicBezTo>
                      <a:pt x="196" y="425"/>
                      <a:pt x="174" y="343"/>
                      <a:pt x="152" y="314"/>
                    </a:cubicBezTo>
                    <a:cubicBezTo>
                      <a:pt x="137" y="295"/>
                      <a:pt x="102" y="263"/>
                      <a:pt x="102" y="263"/>
                    </a:cubicBezTo>
                    <a:cubicBezTo>
                      <a:pt x="109" y="213"/>
                      <a:pt x="116" y="170"/>
                      <a:pt x="132" y="122"/>
                    </a:cubicBezTo>
                    <a:cubicBezTo>
                      <a:pt x="119" y="41"/>
                      <a:pt x="114" y="47"/>
                      <a:pt x="51" y="0"/>
                    </a:cubicBezTo>
                    <a:cubicBezTo>
                      <a:pt x="34" y="3"/>
                      <a:pt x="0" y="10"/>
                      <a:pt x="0" y="10"/>
                    </a:cubicBez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cxnSp>
            <p:nvCxnSpPr>
              <p:cNvPr id="13" name="Line 588"/>
              <p:cNvCxnSpPr>
                <a:cxnSpLocks noChangeShapeType="1"/>
              </p:cNvCxnSpPr>
              <p:nvPr/>
            </p:nvCxnSpPr>
            <p:spPr bwMode="auto">
              <a:xfrm>
                <a:off x="2407920" y="820420"/>
                <a:ext cx="342900" cy="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grpSp>
        <p:pic>
          <p:nvPicPr>
            <p:cNvPr id="22" name="Image 21" descr="cristal3"/>
            <p:cNvPicPr/>
            <p:nvPr/>
          </p:nvPicPr>
          <p:blipFill>
            <a:blip r:embed="rId4" cstate="print"/>
            <a:srcRect/>
            <a:stretch>
              <a:fillRect/>
            </a:stretch>
          </p:blipFill>
          <p:spPr bwMode="auto">
            <a:xfrm>
              <a:off x="2944553" y="2858452"/>
              <a:ext cx="877570" cy="508635"/>
            </a:xfrm>
            <a:prstGeom prst="rect">
              <a:avLst/>
            </a:prstGeom>
            <a:noFill/>
            <a:ln w="9525">
              <a:noFill/>
              <a:miter lim="800000"/>
              <a:headEnd/>
              <a:tailEnd/>
            </a:ln>
          </p:spPr>
        </p:pic>
        <p:pic>
          <p:nvPicPr>
            <p:cNvPr id="23" name="Image 22" descr="cristal3"/>
            <p:cNvPicPr/>
            <p:nvPr/>
          </p:nvPicPr>
          <p:blipFill>
            <a:blip r:embed="rId4" cstate="print"/>
            <a:srcRect/>
            <a:stretch>
              <a:fillRect/>
            </a:stretch>
          </p:blipFill>
          <p:spPr bwMode="auto">
            <a:xfrm>
              <a:off x="5759222" y="2905125"/>
              <a:ext cx="876935" cy="508635"/>
            </a:xfrm>
            <a:prstGeom prst="rect">
              <a:avLst/>
            </a:prstGeom>
            <a:noFill/>
            <a:ln w="9525">
              <a:noFill/>
              <a:miter lim="800000"/>
              <a:headEnd/>
              <a:tailEnd/>
            </a:ln>
          </p:spPr>
        </p:pic>
        <p:pic>
          <p:nvPicPr>
            <p:cNvPr id="24" name="Image 23"/>
            <p:cNvPicPr/>
            <p:nvPr/>
          </p:nvPicPr>
          <p:blipFill>
            <a:blip r:embed="rId5" cstate="print"/>
            <a:srcRect/>
            <a:stretch>
              <a:fillRect/>
            </a:stretch>
          </p:blipFill>
          <p:spPr bwMode="auto">
            <a:xfrm>
              <a:off x="4743222" y="2812415"/>
              <a:ext cx="1016000" cy="698500"/>
            </a:xfrm>
            <a:prstGeom prst="rect">
              <a:avLst/>
            </a:prstGeom>
            <a:noFill/>
            <a:ln w="9525">
              <a:noFill/>
              <a:miter lim="800000"/>
              <a:headEnd/>
              <a:tailEnd/>
            </a:ln>
          </p:spPr>
        </p:pic>
      </p:grpSp>
      <p:sp>
        <p:nvSpPr>
          <p:cNvPr id="15" name="ZoneTexte 14"/>
          <p:cNvSpPr txBox="1"/>
          <p:nvPr/>
        </p:nvSpPr>
        <p:spPr>
          <a:xfrm>
            <a:off x="3161840" y="1957625"/>
            <a:ext cx="556563" cy="369332"/>
          </a:xfrm>
          <a:prstGeom prst="rect">
            <a:avLst/>
          </a:prstGeom>
          <a:noFill/>
        </p:spPr>
        <p:txBody>
          <a:bodyPr wrap="none" rtlCol="0">
            <a:spAutoFit/>
          </a:bodyPr>
          <a:lstStyle/>
          <a:p>
            <a:r>
              <a:rPr lang="fr-FR" dirty="0" smtClean="0"/>
              <a:t>NH</a:t>
            </a:r>
            <a:r>
              <a:rPr lang="fr-FR" baseline="-25000" dirty="0" smtClean="0"/>
              <a:t>3</a:t>
            </a:r>
            <a:endParaRPr lang="fr-FR" dirty="0"/>
          </a:p>
        </p:txBody>
      </p:sp>
      <p:sp>
        <p:nvSpPr>
          <p:cNvPr id="17" name="ZoneTexte 16"/>
          <p:cNvSpPr txBox="1"/>
          <p:nvPr/>
        </p:nvSpPr>
        <p:spPr>
          <a:xfrm>
            <a:off x="2116322" y="2373630"/>
            <a:ext cx="559318" cy="369332"/>
          </a:xfrm>
          <a:prstGeom prst="rect">
            <a:avLst/>
          </a:prstGeom>
          <a:noFill/>
        </p:spPr>
        <p:txBody>
          <a:bodyPr wrap="none" rtlCol="0">
            <a:spAutoFit/>
          </a:bodyPr>
          <a:lstStyle/>
          <a:p>
            <a:r>
              <a:rPr lang="fr-FR" dirty="0" smtClean="0"/>
              <a:t>H</a:t>
            </a:r>
            <a:r>
              <a:rPr lang="fr-FR" baseline="-25000" dirty="0" smtClean="0"/>
              <a:t>2</a:t>
            </a:r>
            <a:r>
              <a:rPr lang="fr-FR" dirty="0" smtClean="0"/>
              <a:t>O</a:t>
            </a:r>
            <a:endParaRPr lang="fr-FR" dirty="0"/>
          </a:p>
        </p:txBody>
      </p:sp>
      <p:pic>
        <p:nvPicPr>
          <p:cNvPr id="19" name="Image 18"/>
          <p:cNvPicPr>
            <a:picLocks noChangeAspect="1"/>
          </p:cNvPicPr>
          <p:nvPr/>
        </p:nvPicPr>
        <p:blipFill>
          <a:blip r:embed="rId3" cstate="print"/>
          <a:srcRect/>
          <a:stretch>
            <a:fillRect/>
          </a:stretch>
        </p:blipFill>
        <p:spPr bwMode="auto">
          <a:xfrm>
            <a:off x="6068694" y="1122713"/>
            <a:ext cx="877570" cy="499745"/>
          </a:xfrm>
          <a:prstGeom prst="rect">
            <a:avLst/>
          </a:prstGeom>
          <a:noFill/>
          <a:ln w="9525">
            <a:noFill/>
            <a:miter lim="800000"/>
            <a:headEnd/>
            <a:tailEnd/>
          </a:ln>
        </p:spPr>
      </p:pic>
      <p:sp>
        <p:nvSpPr>
          <p:cNvPr id="20" name="ZoneTexte 19"/>
          <p:cNvSpPr txBox="1"/>
          <p:nvPr/>
        </p:nvSpPr>
        <p:spPr>
          <a:xfrm>
            <a:off x="6171118" y="1253126"/>
            <a:ext cx="559318" cy="369332"/>
          </a:xfrm>
          <a:prstGeom prst="rect">
            <a:avLst/>
          </a:prstGeom>
          <a:noFill/>
        </p:spPr>
        <p:txBody>
          <a:bodyPr wrap="none" rtlCol="0">
            <a:spAutoFit/>
          </a:bodyPr>
          <a:lstStyle/>
          <a:p>
            <a:r>
              <a:rPr lang="fr-FR" dirty="0" smtClean="0"/>
              <a:t>H</a:t>
            </a:r>
            <a:r>
              <a:rPr lang="fr-FR" baseline="-25000" dirty="0" smtClean="0"/>
              <a:t>2</a:t>
            </a:r>
            <a:r>
              <a:rPr lang="fr-FR" dirty="0" smtClean="0"/>
              <a:t>O</a:t>
            </a:r>
            <a:endParaRPr lang="fr-FR" dirty="0"/>
          </a:p>
        </p:txBody>
      </p:sp>
      <p:pic>
        <p:nvPicPr>
          <p:cNvPr id="4" name="Image 3"/>
          <p:cNvPicPr>
            <a:picLocks noChangeAspect="1"/>
          </p:cNvPicPr>
          <p:nvPr/>
        </p:nvPicPr>
        <p:blipFill>
          <a:blip r:embed="rId6"/>
          <a:stretch>
            <a:fillRect/>
          </a:stretch>
        </p:blipFill>
        <p:spPr>
          <a:xfrm>
            <a:off x="6946264" y="412362"/>
            <a:ext cx="1210400" cy="1210400"/>
          </a:xfrm>
          <a:prstGeom prst="rect">
            <a:avLst/>
          </a:prstGeom>
        </p:spPr>
      </p:pic>
      <p:sp>
        <p:nvSpPr>
          <p:cNvPr id="26" name="ZoneTexte 25"/>
          <p:cNvSpPr txBox="1"/>
          <p:nvPr/>
        </p:nvSpPr>
        <p:spPr>
          <a:xfrm>
            <a:off x="7284322" y="1122713"/>
            <a:ext cx="573580" cy="369332"/>
          </a:xfrm>
          <a:prstGeom prst="rect">
            <a:avLst/>
          </a:prstGeom>
          <a:noFill/>
        </p:spPr>
        <p:txBody>
          <a:bodyPr wrap="square" rtlCol="0">
            <a:spAutoFit/>
          </a:bodyPr>
          <a:lstStyle/>
          <a:p>
            <a:r>
              <a:rPr lang="fr-FR" dirty="0" smtClean="0"/>
              <a:t>ϕϕ</a:t>
            </a:r>
            <a:endParaRPr lang="fr-FR" dirty="0"/>
          </a:p>
        </p:txBody>
      </p:sp>
      <p:sp>
        <p:nvSpPr>
          <p:cNvPr id="21" name="Tijdelijke aanduiding voor dianummer 20"/>
          <p:cNvSpPr>
            <a:spLocks noGrp="1"/>
          </p:cNvSpPr>
          <p:nvPr>
            <p:ph type="sldNum" sz="quarter" idx="12"/>
          </p:nvPr>
        </p:nvSpPr>
        <p:spPr/>
        <p:txBody>
          <a:bodyPr/>
          <a:lstStyle/>
          <a:p>
            <a:fld id="{847D1BEA-9E9B-A746-8A72-BD3288FBCC12}" type="slidenum">
              <a:rPr lang="fr-FR" smtClean="0"/>
              <a:pPr/>
              <a:t>10</a:t>
            </a:fld>
            <a:endParaRPr lang="fr-FR"/>
          </a:p>
        </p:txBody>
      </p:sp>
    </p:spTree>
    <p:extLst>
      <p:ext uri="{BB962C8B-B14F-4D97-AF65-F5344CB8AC3E}">
        <p14:creationId xmlns="" xmlns:p14="http://schemas.microsoft.com/office/powerpoint/2010/main" val="251044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Effect transition="in" filter="fade">
                                      <p:cBhvr>
                                        <p:cTn id="7" dur="500"/>
                                        <p:tgtEl>
                                          <p:spTgt spid="2">
                                            <p:txEl>
                                              <p:pRg st="10" end="1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1" end="11"/>
                                            </p:txEl>
                                          </p:spTgt>
                                        </p:tgtEl>
                                        <p:attrNameLst>
                                          <p:attrName>style.visibility</p:attrName>
                                        </p:attrNameLst>
                                      </p:cBhvr>
                                      <p:to>
                                        <p:strVal val="visible"/>
                                      </p:to>
                                    </p:set>
                                    <p:animEffect transition="in" filter="fade">
                                      <p:cBhvr>
                                        <p:cTn id="10" dur="500"/>
                                        <p:tgtEl>
                                          <p:spTgt spid="2">
                                            <p:txEl>
                                              <p:pRg st="11" end="1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3" end="13"/>
                                            </p:txEl>
                                          </p:spTgt>
                                        </p:tgtEl>
                                        <p:attrNameLst>
                                          <p:attrName>style.visibility</p:attrName>
                                        </p:attrNameLst>
                                      </p:cBhvr>
                                      <p:to>
                                        <p:strVal val="visible"/>
                                      </p:to>
                                    </p:set>
                                    <p:animEffect transition="in" filter="fade">
                                      <p:cBhvr>
                                        <p:cTn id="15" dur="500"/>
                                        <p:tgtEl>
                                          <p:spTgt spid="2">
                                            <p:txEl>
                                              <p:pRg st="13" end="1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14" end="14"/>
                                            </p:txEl>
                                          </p:spTgt>
                                        </p:tgtEl>
                                        <p:attrNameLst>
                                          <p:attrName>style.visibility</p:attrName>
                                        </p:attrNameLst>
                                      </p:cBhvr>
                                      <p:to>
                                        <p:strVal val="visible"/>
                                      </p:to>
                                    </p:set>
                                    <p:animEffect transition="in" filter="fade">
                                      <p:cBhvr>
                                        <p:cTn id="18" dur="500"/>
                                        <p:tgtEl>
                                          <p:spTgt spid="2">
                                            <p:txEl>
                                              <p:pRg st="14" end="1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5" end="15"/>
                                            </p:txEl>
                                          </p:spTgt>
                                        </p:tgtEl>
                                        <p:attrNameLst>
                                          <p:attrName>style.visibility</p:attrName>
                                        </p:attrNameLst>
                                      </p:cBhvr>
                                      <p:to>
                                        <p:strVal val="visible"/>
                                      </p:to>
                                    </p:set>
                                    <p:animEffect transition="in" filter="fade">
                                      <p:cBhvr>
                                        <p:cTn id="21" dur="500"/>
                                        <p:tgtEl>
                                          <p:spTgt spid="2">
                                            <p:txEl>
                                              <p:pRg st="15" end="1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17" end="17"/>
                                            </p:txEl>
                                          </p:spTgt>
                                        </p:tgtEl>
                                        <p:attrNameLst>
                                          <p:attrName>style.visibility</p:attrName>
                                        </p:attrNameLst>
                                      </p:cBhvr>
                                      <p:to>
                                        <p:strVal val="visible"/>
                                      </p:to>
                                    </p:set>
                                    <p:animEffect transition="in" filter="fade">
                                      <p:cBhvr>
                                        <p:cTn id="26" dur="500"/>
                                        <p:tgtEl>
                                          <p:spTgt spid="2">
                                            <p:txEl>
                                              <p:pRg st="17" end="1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8" end="18"/>
                                            </p:txEl>
                                          </p:spTgt>
                                        </p:tgtEl>
                                        <p:attrNameLst>
                                          <p:attrName>style.visibility</p:attrName>
                                        </p:attrNameLst>
                                      </p:cBhvr>
                                      <p:to>
                                        <p:strVal val="visible"/>
                                      </p:to>
                                    </p:set>
                                    <p:animEffect transition="in" filter="fade">
                                      <p:cBhvr>
                                        <p:cTn id="29"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76215" y="679995"/>
            <a:ext cx="8267632" cy="3508653"/>
          </a:xfrm>
          <a:prstGeom prst="rect">
            <a:avLst/>
          </a:prstGeom>
          <a:noFill/>
        </p:spPr>
        <p:txBody>
          <a:bodyPr wrap="square" rtlCol="0">
            <a:spAutoFit/>
          </a:bodyPr>
          <a:lstStyle/>
          <a:p>
            <a:r>
              <a:rPr lang="fr-BE" sz="2400" b="1" dirty="0" err="1" smtClean="0">
                <a:solidFill>
                  <a:srgbClr val="3366FF"/>
                </a:solidFill>
              </a:rPr>
              <a:t>Antwoord</a:t>
            </a:r>
            <a:r>
              <a:rPr lang="fr-BE" sz="2400" b="1" dirty="0" smtClean="0">
                <a:solidFill>
                  <a:srgbClr val="3366FF"/>
                </a:solidFill>
              </a:rPr>
              <a:t> op de </a:t>
            </a:r>
            <a:r>
              <a:rPr lang="fr-BE" sz="2400" b="1" dirty="0" err="1" smtClean="0">
                <a:solidFill>
                  <a:srgbClr val="3366FF"/>
                </a:solidFill>
              </a:rPr>
              <a:t>probleemstelling</a:t>
            </a:r>
            <a:endParaRPr lang="fr-BE" sz="2400" b="1" dirty="0" smtClean="0">
              <a:solidFill>
                <a:srgbClr val="3366FF"/>
              </a:solidFill>
            </a:endParaRPr>
          </a:p>
          <a:p>
            <a:endParaRPr lang="fr-FR" dirty="0"/>
          </a:p>
          <a:p>
            <a:pPr algn="ctr"/>
            <a:r>
              <a:rPr lang="fr-BE" b="1" dirty="0" smtClean="0">
                <a:solidFill>
                  <a:srgbClr val="FF0000"/>
                </a:solidFill>
              </a:rPr>
              <a:t>W</a:t>
            </a:r>
            <a:r>
              <a:rPr lang="nl-BE" b="1" dirty="0" smtClean="0">
                <a:solidFill>
                  <a:srgbClr val="FF0000"/>
                </a:solidFill>
              </a:rPr>
              <a:t>aar komt de </a:t>
            </a:r>
            <a:r>
              <a:rPr lang="nl-BE" b="1" dirty="0" err="1" smtClean="0">
                <a:solidFill>
                  <a:srgbClr val="FF0000"/>
                </a:solidFill>
              </a:rPr>
              <a:t>dizuurstof</a:t>
            </a:r>
            <a:r>
              <a:rPr lang="nl-BE" b="1" dirty="0" smtClean="0">
                <a:solidFill>
                  <a:srgbClr val="FF0000"/>
                </a:solidFill>
              </a:rPr>
              <a:t>  in water vandaan ?</a:t>
            </a:r>
            <a:endParaRPr lang="fr-BE" b="1" dirty="0" smtClean="0">
              <a:solidFill>
                <a:srgbClr val="FF0000"/>
              </a:solidFill>
            </a:endParaRPr>
          </a:p>
          <a:p>
            <a:endParaRPr lang="fr-BE" b="1" dirty="0">
              <a:solidFill>
                <a:srgbClr val="FF0000"/>
              </a:solidFill>
            </a:endParaRPr>
          </a:p>
          <a:p>
            <a:endParaRPr lang="fr-BE" b="1" dirty="0" smtClean="0">
              <a:solidFill>
                <a:srgbClr val="FF0000"/>
              </a:solidFill>
            </a:endParaRPr>
          </a:p>
          <a:p>
            <a:endParaRPr lang="fr-BE" b="1" dirty="0" smtClean="0">
              <a:solidFill>
                <a:srgbClr val="FF0000"/>
              </a:solidFill>
            </a:endParaRPr>
          </a:p>
          <a:p>
            <a:endParaRPr lang="fr-FR" b="1" dirty="0">
              <a:solidFill>
                <a:srgbClr val="FF0000"/>
              </a:solidFill>
            </a:endParaRPr>
          </a:p>
          <a:p>
            <a:r>
              <a:rPr lang="fr-BE" dirty="0" smtClean="0"/>
              <a:t>	- van de </a:t>
            </a:r>
            <a:r>
              <a:rPr lang="fr-BE" dirty="0" err="1" smtClean="0"/>
              <a:t>fotosynthese</a:t>
            </a:r>
            <a:r>
              <a:rPr lang="fr-BE" dirty="0" smtClean="0"/>
              <a:t> </a:t>
            </a:r>
            <a:r>
              <a:rPr lang="fr-BE" dirty="0" err="1" smtClean="0"/>
              <a:t>door</a:t>
            </a:r>
            <a:r>
              <a:rPr lang="fr-BE" dirty="0" smtClean="0"/>
              <a:t> </a:t>
            </a:r>
            <a:r>
              <a:rPr lang="fr-BE" dirty="0" err="1" smtClean="0"/>
              <a:t>algen</a:t>
            </a:r>
            <a:endParaRPr lang="fr-BE" dirty="0"/>
          </a:p>
          <a:p>
            <a:endParaRPr lang="fr-BE" dirty="0" smtClean="0"/>
          </a:p>
          <a:p>
            <a:endParaRPr lang="fr-BE" dirty="0"/>
          </a:p>
          <a:p>
            <a:endParaRPr lang="fr-FR" dirty="0"/>
          </a:p>
          <a:p>
            <a:r>
              <a:rPr lang="fr-BE" dirty="0" smtClean="0"/>
              <a:t>	- van de </a:t>
            </a:r>
            <a:r>
              <a:rPr lang="fr-BE" dirty="0" err="1" smtClean="0"/>
              <a:t>diffusie</a:t>
            </a:r>
            <a:r>
              <a:rPr lang="fr-BE" dirty="0" smtClean="0"/>
              <a:t> van </a:t>
            </a:r>
            <a:r>
              <a:rPr lang="fr-BE" dirty="0" err="1" smtClean="0"/>
              <a:t>dizuurstof</a:t>
            </a:r>
            <a:r>
              <a:rPr lang="fr-BE" dirty="0" smtClean="0"/>
              <a:t> </a:t>
            </a:r>
            <a:r>
              <a:rPr lang="fr-BE" dirty="0" err="1" smtClean="0"/>
              <a:t>uit</a:t>
            </a:r>
            <a:r>
              <a:rPr lang="fr-BE" dirty="0" smtClean="0"/>
              <a:t> de </a:t>
            </a:r>
            <a:r>
              <a:rPr lang="fr-BE" dirty="0" err="1" smtClean="0"/>
              <a:t>lucht</a:t>
            </a:r>
            <a:r>
              <a:rPr lang="fr-BE" dirty="0" smtClean="0"/>
              <a:t> in </a:t>
            </a:r>
            <a:r>
              <a:rPr lang="fr-BE" dirty="0" err="1" smtClean="0"/>
              <a:t>het</a:t>
            </a:r>
            <a:r>
              <a:rPr lang="fr-BE" dirty="0" smtClean="0"/>
              <a:t> water</a:t>
            </a:r>
            <a:endParaRPr lang="nl-BE" dirty="0" smtClean="0"/>
          </a:p>
        </p:txBody>
      </p:sp>
      <p:pic>
        <p:nvPicPr>
          <p:cNvPr id="5" name="Image 4" descr="http://img.over-blog.com/600x800/1/92/85/77/poissons-clowns/2009-08-01-poisson-clown--4-.jpg"/>
          <p:cNvPicPr/>
          <p:nvPr/>
        </p:nvPicPr>
        <p:blipFill>
          <a:blip r:embed="rId3" cstate="print"/>
          <a:srcRect/>
          <a:stretch>
            <a:fillRect/>
          </a:stretch>
        </p:blipFill>
        <p:spPr bwMode="auto">
          <a:xfrm>
            <a:off x="6308800" y="2043500"/>
            <a:ext cx="1383030" cy="1463866"/>
          </a:xfrm>
          <a:prstGeom prst="rect">
            <a:avLst/>
          </a:prstGeom>
          <a:noFill/>
          <a:ln w="9525">
            <a:noFill/>
            <a:miter lim="800000"/>
            <a:headEnd/>
            <a:tailEnd/>
          </a:ln>
        </p:spPr>
      </p:pic>
      <p:pic>
        <p:nvPicPr>
          <p:cNvPr id="6" name="Image 5" descr="poisson-rouge.jpg"/>
          <p:cNvPicPr/>
          <p:nvPr/>
        </p:nvPicPr>
        <p:blipFill>
          <a:blip r:embed="rId4" cstate="print"/>
          <a:stretch>
            <a:fillRect/>
          </a:stretch>
        </p:blipFill>
        <p:spPr>
          <a:xfrm>
            <a:off x="6295921" y="3653079"/>
            <a:ext cx="1480820" cy="1485265"/>
          </a:xfrm>
          <a:prstGeom prst="rect">
            <a:avLst/>
          </a:prstGeom>
        </p:spPr>
      </p:pic>
      <p:sp>
        <p:nvSpPr>
          <p:cNvPr id="7" name="Tijdelijke aanduiding voor dianummer 6"/>
          <p:cNvSpPr>
            <a:spLocks noGrp="1"/>
          </p:cNvSpPr>
          <p:nvPr>
            <p:ph type="sldNum" sz="quarter" idx="12"/>
          </p:nvPr>
        </p:nvSpPr>
        <p:spPr/>
        <p:txBody>
          <a:bodyPr/>
          <a:lstStyle/>
          <a:p>
            <a:fld id="{847D1BEA-9E9B-A746-8A72-BD3288FBCC12}" type="slidenum">
              <a:rPr lang="fr-FR" smtClean="0"/>
              <a:pPr/>
              <a:t>11</a:t>
            </a:fld>
            <a:endParaRPr lang="fr-FR"/>
          </a:p>
        </p:txBody>
      </p:sp>
    </p:spTree>
    <p:extLst>
      <p:ext uri="{BB962C8B-B14F-4D97-AF65-F5344CB8AC3E}">
        <p14:creationId xmlns="" xmlns:p14="http://schemas.microsoft.com/office/powerpoint/2010/main" val="320170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500"/>
                                        <p:tgtEl>
                                          <p:spTgt spid="2">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animEffect transition="in" filter="fade">
                                      <p:cBhvr>
                                        <p:cTn id="17" dur="500"/>
                                        <p:tgtEl>
                                          <p:spTgt spid="2">
                                            <p:txEl>
                                              <p:pRg st="11" end="1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320" y="481131"/>
            <a:ext cx="7969250" cy="5909310"/>
          </a:xfrm>
          <a:prstGeom prst="rect">
            <a:avLst/>
          </a:prstGeom>
        </p:spPr>
        <p:txBody>
          <a:bodyPr wrap="square">
            <a:spAutoFit/>
          </a:bodyPr>
          <a:lstStyle/>
          <a:p>
            <a:r>
              <a:rPr lang="nl-BE" sz="2400" b="1" dirty="0">
                <a:solidFill>
                  <a:srgbClr val="3366FF"/>
                </a:solidFill>
              </a:rPr>
              <a:t>4. </a:t>
            </a:r>
            <a:r>
              <a:rPr lang="nl-BE" sz="2400" b="1" dirty="0" smtClean="0">
                <a:solidFill>
                  <a:srgbClr val="3366FF"/>
                </a:solidFill>
              </a:rPr>
              <a:t>Toepassen</a:t>
            </a:r>
          </a:p>
          <a:p>
            <a:endParaRPr lang="nl-BE" sz="2400" b="1" dirty="0" smtClean="0">
              <a:solidFill>
                <a:srgbClr val="3366FF"/>
              </a:solidFill>
            </a:endParaRPr>
          </a:p>
          <a:p>
            <a:r>
              <a:rPr lang="nl-BE" dirty="0" smtClean="0"/>
              <a:t>Diffusie wordt toegepast in o.a.</a:t>
            </a:r>
          </a:p>
          <a:p>
            <a:endParaRPr lang="nl-BE" dirty="0" smtClean="0"/>
          </a:p>
          <a:p>
            <a:endParaRPr lang="nl-BE" dirty="0" smtClean="0"/>
          </a:p>
          <a:p>
            <a:r>
              <a:rPr lang="nl-BE" dirty="0" smtClean="0">
                <a:latin typeface="Wingdings"/>
                <a:ea typeface="Wingdings"/>
                <a:cs typeface="Wingdings"/>
                <a:sym typeface="Wingdings"/>
              </a:rPr>
              <a:t></a:t>
            </a:r>
            <a:r>
              <a:rPr lang="nl-BE" dirty="0" smtClean="0"/>
              <a:t>Parfumerie ; </a:t>
            </a:r>
          </a:p>
          <a:p>
            <a:endParaRPr lang="nl-BE" dirty="0" smtClean="0"/>
          </a:p>
          <a:p>
            <a:endParaRPr lang="nl-BE" dirty="0"/>
          </a:p>
          <a:p>
            <a:endParaRPr lang="nl-BE" dirty="0" smtClean="0"/>
          </a:p>
          <a:p>
            <a:r>
              <a:rPr lang="nl-BE" dirty="0" smtClean="0">
                <a:latin typeface="Wingdings"/>
                <a:ea typeface="Wingdings"/>
                <a:cs typeface="Wingdings"/>
                <a:sym typeface="Wingdings"/>
              </a:rPr>
              <a:t></a:t>
            </a:r>
            <a:r>
              <a:rPr lang="nl-BE" dirty="0" smtClean="0">
                <a:sym typeface="Wingdings"/>
              </a:rPr>
              <a:t>Verluchting</a:t>
            </a:r>
            <a:r>
              <a:rPr lang="nl-BE" dirty="0" smtClean="0"/>
              <a:t> in aquaria, vijvers, </a:t>
            </a:r>
          </a:p>
          <a:p>
            <a:r>
              <a:rPr lang="nl-BE" dirty="0" smtClean="0"/>
              <a:t>zwembaden ;</a:t>
            </a:r>
          </a:p>
          <a:p>
            <a:r>
              <a:rPr lang="nl-BE" dirty="0"/>
              <a:t> </a:t>
            </a:r>
            <a:r>
              <a:rPr lang="nl-BE" dirty="0" smtClean="0"/>
              <a:t>   </a:t>
            </a:r>
          </a:p>
          <a:p>
            <a:endParaRPr lang="nl-BE" dirty="0">
              <a:latin typeface="Wingdings"/>
              <a:ea typeface="Wingdings"/>
              <a:cs typeface="Wingdings"/>
              <a:sym typeface="Wingdings"/>
            </a:endParaRPr>
          </a:p>
          <a:p>
            <a:endParaRPr lang="nl-BE" dirty="0" smtClean="0">
              <a:latin typeface="Wingdings"/>
              <a:ea typeface="Wingdings"/>
              <a:cs typeface="Wingdings"/>
              <a:sym typeface="Wingdings"/>
            </a:endParaRPr>
          </a:p>
          <a:p>
            <a:endParaRPr lang="nl-BE" dirty="0">
              <a:latin typeface="Wingdings"/>
              <a:ea typeface="Wingdings"/>
              <a:cs typeface="Wingdings"/>
              <a:sym typeface="Wingdings"/>
            </a:endParaRPr>
          </a:p>
          <a:p>
            <a:pPr marL="285750" indent="-285750">
              <a:buFont typeface="Wingdings" charset="0"/>
              <a:buChar char="è"/>
            </a:pPr>
            <a:r>
              <a:rPr lang="nl-BE" dirty="0" smtClean="0">
                <a:sym typeface="Wingdings"/>
              </a:rPr>
              <a:t>Behandeling van afvalwater</a:t>
            </a:r>
            <a:r>
              <a:rPr lang="nl-BE" dirty="0" smtClean="0"/>
              <a:t> ;</a:t>
            </a:r>
          </a:p>
          <a:p>
            <a:endParaRPr lang="nl-BE" dirty="0">
              <a:latin typeface="Wingdings"/>
              <a:ea typeface="Wingdings"/>
              <a:cs typeface="Wingdings"/>
              <a:sym typeface="Wingdings"/>
            </a:endParaRPr>
          </a:p>
          <a:p>
            <a:endParaRPr lang="nl-BE" dirty="0" smtClean="0">
              <a:latin typeface="Wingdings"/>
              <a:ea typeface="Wingdings"/>
              <a:cs typeface="Wingdings"/>
              <a:sym typeface="Wingdings"/>
            </a:endParaRPr>
          </a:p>
          <a:p>
            <a:r>
              <a:rPr lang="nl-BE" dirty="0" smtClean="0">
                <a:latin typeface="Wingdings"/>
                <a:ea typeface="Wingdings"/>
                <a:cs typeface="Wingdings"/>
                <a:sym typeface="Wingdings"/>
              </a:rPr>
              <a:t>	</a:t>
            </a:r>
          </a:p>
          <a:p>
            <a:pPr marL="285750" indent="-285750">
              <a:buFont typeface="Wingdings" charset="0"/>
              <a:buChar char="è"/>
            </a:pPr>
            <a:r>
              <a:rPr lang="nl-BE" dirty="0" smtClean="0"/>
              <a:t>CO</a:t>
            </a:r>
            <a:r>
              <a:rPr lang="nl-BE" baseline="-25000" dirty="0" smtClean="0"/>
              <a:t>2</a:t>
            </a:r>
            <a:r>
              <a:rPr lang="nl-BE" dirty="0" smtClean="0"/>
              <a:t> gehalte in de zee, CO </a:t>
            </a:r>
            <a:r>
              <a:rPr lang="nl-BE" baseline="-25000" dirty="0" smtClean="0"/>
              <a:t>2  </a:t>
            </a:r>
            <a:r>
              <a:rPr lang="nl-BE" dirty="0" smtClean="0"/>
              <a:t> evenwicht, …</a:t>
            </a:r>
            <a:endParaRPr lang="fr-FR" dirty="0"/>
          </a:p>
        </p:txBody>
      </p:sp>
      <p:pic>
        <p:nvPicPr>
          <p:cNvPr id="3" name="Image 2"/>
          <p:cNvPicPr>
            <a:picLocks noChangeAspect="1"/>
          </p:cNvPicPr>
          <p:nvPr/>
        </p:nvPicPr>
        <p:blipFill>
          <a:blip r:embed="rId2"/>
          <a:stretch>
            <a:fillRect/>
          </a:stretch>
        </p:blipFill>
        <p:spPr>
          <a:xfrm>
            <a:off x="3732921" y="269316"/>
            <a:ext cx="5183881" cy="3382488"/>
          </a:xfrm>
          <a:prstGeom prst="rect">
            <a:avLst/>
          </a:prstGeom>
        </p:spPr>
      </p:pic>
      <p:pic>
        <p:nvPicPr>
          <p:cNvPr id="4" name="Image 3"/>
          <p:cNvPicPr>
            <a:picLocks noChangeAspect="1"/>
          </p:cNvPicPr>
          <p:nvPr/>
        </p:nvPicPr>
        <p:blipFill>
          <a:blip r:embed="rId3"/>
          <a:stretch>
            <a:fillRect/>
          </a:stretch>
        </p:blipFill>
        <p:spPr>
          <a:xfrm>
            <a:off x="3927221" y="1077801"/>
            <a:ext cx="5251957" cy="3222792"/>
          </a:xfrm>
          <a:prstGeom prst="rect">
            <a:avLst/>
          </a:prstGeom>
        </p:spPr>
      </p:pic>
      <p:pic>
        <p:nvPicPr>
          <p:cNvPr id="5" name="Image 4"/>
          <p:cNvPicPr>
            <a:picLocks noChangeAspect="1"/>
          </p:cNvPicPr>
          <p:nvPr/>
        </p:nvPicPr>
        <p:blipFill>
          <a:blip r:embed="rId4"/>
          <a:stretch>
            <a:fillRect/>
          </a:stretch>
        </p:blipFill>
        <p:spPr>
          <a:xfrm>
            <a:off x="4096478" y="1570757"/>
            <a:ext cx="4820324" cy="4253829"/>
          </a:xfrm>
          <a:prstGeom prst="rect">
            <a:avLst/>
          </a:prstGeom>
        </p:spPr>
      </p:pic>
      <p:pic>
        <p:nvPicPr>
          <p:cNvPr id="6" name="Image 5"/>
          <p:cNvPicPr>
            <a:picLocks noChangeAspect="1"/>
          </p:cNvPicPr>
          <p:nvPr/>
        </p:nvPicPr>
        <p:blipFill>
          <a:blip r:embed="rId5"/>
          <a:stretch>
            <a:fillRect/>
          </a:stretch>
        </p:blipFill>
        <p:spPr>
          <a:xfrm>
            <a:off x="3760530" y="269316"/>
            <a:ext cx="5156272" cy="3824893"/>
          </a:xfrm>
          <a:prstGeom prst="rect">
            <a:avLst/>
          </a:prstGeom>
        </p:spPr>
      </p:pic>
      <p:pic>
        <p:nvPicPr>
          <p:cNvPr id="7" name="Image 6"/>
          <p:cNvPicPr>
            <a:picLocks noChangeAspect="1"/>
          </p:cNvPicPr>
          <p:nvPr/>
        </p:nvPicPr>
        <p:blipFill>
          <a:blip r:embed="rId6"/>
          <a:stretch>
            <a:fillRect/>
          </a:stretch>
        </p:blipFill>
        <p:spPr>
          <a:xfrm>
            <a:off x="3760529" y="1866177"/>
            <a:ext cx="5369517" cy="3704474"/>
          </a:xfrm>
          <a:prstGeom prst="rect">
            <a:avLst/>
          </a:prstGeom>
        </p:spPr>
      </p:pic>
      <p:sp>
        <p:nvSpPr>
          <p:cNvPr id="8" name="Tijdelijke aanduiding voor dianummer 7"/>
          <p:cNvSpPr>
            <a:spLocks noGrp="1"/>
          </p:cNvSpPr>
          <p:nvPr>
            <p:ph type="sldNum" sz="quarter" idx="12"/>
          </p:nvPr>
        </p:nvSpPr>
        <p:spPr/>
        <p:txBody>
          <a:bodyPr/>
          <a:lstStyle/>
          <a:p>
            <a:fld id="{847D1BEA-9E9B-A746-8A72-BD3288FBCC12}" type="slidenum">
              <a:rPr lang="fr-FR" smtClean="0"/>
              <a:pPr/>
              <a:t>12</a:t>
            </a:fld>
            <a:endParaRPr lang="fr-FR"/>
          </a:p>
        </p:txBody>
      </p:sp>
    </p:spTree>
    <p:extLst>
      <p:ext uri="{BB962C8B-B14F-4D97-AF65-F5344CB8AC3E}">
        <p14:creationId xmlns="" xmlns:p14="http://schemas.microsoft.com/office/powerpoint/2010/main" val="373665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animEffect transition="in" filter="fade">
                                      <p:cBhvr>
                                        <p:cTn id="17" dur="500"/>
                                        <p:tgtEl>
                                          <p:spTgt spid="2">
                                            <p:txEl>
                                              <p:pRg st="9" end="9"/>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10" end="10"/>
                                            </p:txEl>
                                          </p:spTgt>
                                        </p:tgtEl>
                                        <p:attrNameLst>
                                          <p:attrName>style.visibility</p:attrName>
                                        </p:attrNameLst>
                                      </p:cBhvr>
                                      <p:to>
                                        <p:strVal val="visible"/>
                                      </p:to>
                                    </p:set>
                                    <p:animEffect transition="in" filter="fade">
                                      <p:cBhvr>
                                        <p:cTn id="20" dur="500"/>
                                        <p:tgtEl>
                                          <p:spTgt spid="2">
                                            <p:txEl>
                                              <p:pRg st="10" end="1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animEffect transition="in" filter="fade">
                                      <p:cBhvr>
                                        <p:cTn id="23" dur="500"/>
                                        <p:tgtEl>
                                          <p:spTgt spid="2">
                                            <p:txEl>
                                              <p:pRg st="11" end="1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15" end="15"/>
                                            </p:txEl>
                                          </p:spTgt>
                                        </p:tgtEl>
                                        <p:attrNameLst>
                                          <p:attrName>style.visibility</p:attrName>
                                        </p:attrNameLst>
                                      </p:cBhvr>
                                      <p:to>
                                        <p:strVal val="visible"/>
                                      </p:to>
                                    </p:set>
                                    <p:animEffect transition="in" filter="fade">
                                      <p:cBhvr>
                                        <p:cTn id="38" dur="500"/>
                                        <p:tgtEl>
                                          <p:spTgt spid="2">
                                            <p:txEl>
                                              <p:pRg st="15" end="1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xEl>
                                              <p:pRg st="19" end="19"/>
                                            </p:txEl>
                                          </p:spTgt>
                                        </p:tgtEl>
                                        <p:attrNameLst>
                                          <p:attrName>style.visibility</p:attrName>
                                        </p:attrNameLst>
                                      </p:cBhvr>
                                      <p:to>
                                        <p:strVal val="visible"/>
                                      </p:to>
                                    </p:set>
                                    <p:animEffect transition="in" filter="fade">
                                      <p:cBhvr>
                                        <p:cTn id="48" dur="500"/>
                                        <p:tgtEl>
                                          <p:spTgt spid="2">
                                            <p:txEl>
                                              <p:pRg st="19" end="1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2369510"/>
            <a:ext cx="7772400" cy="1362075"/>
          </a:xfrm>
        </p:spPr>
        <p:txBody>
          <a:bodyPr>
            <a:normAutofit fontScale="90000"/>
          </a:bodyPr>
          <a:lstStyle/>
          <a:p>
            <a:pPr algn="ctr"/>
            <a:r>
              <a:rPr lang="fr-FR" dirty="0" smtClean="0"/>
              <a:t>MERCI de votre attention</a:t>
            </a:r>
            <a:br>
              <a:rPr lang="fr-FR" dirty="0" smtClean="0"/>
            </a:br>
            <a:r>
              <a:rPr lang="fr-FR" dirty="0"/>
              <a:t/>
            </a:r>
            <a:br>
              <a:rPr lang="fr-FR" dirty="0"/>
            </a:br>
            <a:r>
              <a:rPr lang="fr-FR" dirty="0"/>
              <a:t>DANK U </a:t>
            </a:r>
            <a:r>
              <a:rPr lang="fr-FR" dirty="0" err="1"/>
              <a:t>voor</a:t>
            </a:r>
            <a:r>
              <a:rPr lang="fr-FR" dirty="0"/>
              <a:t> </a:t>
            </a:r>
            <a:r>
              <a:rPr lang="fr-FR" dirty="0" err="1"/>
              <a:t>uw</a:t>
            </a:r>
            <a:r>
              <a:rPr lang="fr-FR" dirty="0"/>
              <a:t> </a:t>
            </a:r>
            <a:r>
              <a:rPr lang="fr-FR" dirty="0" err="1"/>
              <a:t>aandacht</a:t>
            </a:r>
            <a:r>
              <a:rPr lang="fr-FR" dirty="0" smtClean="0"/>
              <a:t/>
            </a:r>
            <a:br>
              <a:rPr lang="fr-FR" dirty="0" smtClean="0"/>
            </a:br>
            <a:endParaRPr lang="fr-FR" dirty="0"/>
          </a:p>
        </p:txBody>
      </p:sp>
      <p:pic>
        <p:nvPicPr>
          <p:cNvPr id="4" name="Afbeelding 0" descr="SonS.png"/>
          <p:cNvPicPr/>
          <p:nvPr/>
        </p:nvPicPr>
        <p:blipFill>
          <a:blip r:embed="rId2" cstate="print"/>
          <a:stretch>
            <a:fillRect/>
          </a:stretch>
        </p:blipFill>
        <p:spPr>
          <a:xfrm>
            <a:off x="685800" y="489503"/>
            <a:ext cx="1748191" cy="758681"/>
          </a:xfrm>
          <a:prstGeom prst="rect">
            <a:avLst/>
          </a:prstGeom>
        </p:spPr>
      </p:pic>
      <p:pic>
        <p:nvPicPr>
          <p:cNvPr id="5" name="Afbeelding 1" descr="logokvcv.jpg"/>
          <p:cNvPicPr/>
          <p:nvPr/>
        </p:nvPicPr>
        <p:blipFill>
          <a:blip r:embed="rId3" cstate="print"/>
          <a:stretch>
            <a:fillRect/>
          </a:stretch>
        </p:blipFill>
        <p:spPr>
          <a:xfrm>
            <a:off x="6493535" y="489503"/>
            <a:ext cx="1843405" cy="610235"/>
          </a:xfrm>
          <a:prstGeom prst="rect">
            <a:avLst/>
          </a:prstGeom>
        </p:spPr>
      </p:pic>
      <p:sp>
        <p:nvSpPr>
          <p:cNvPr id="6" name="Tijdelijke aanduiding voor dianummer 5"/>
          <p:cNvSpPr>
            <a:spLocks noGrp="1"/>
          </p:cNvSpPr>
          <p:nvPr>
            <p:ph type="sldNum" sz="quarter" idx="12"/>
          </p:nvPr>
        </p:nvSpPr>
        <p:spPr/>
        <p:txBody>
          <a:bodyPr/>
          <a:lstStyle/>
          <a:p>
            <a:fld id="{847D1BEA-9E9B-A746-8A72-BD3288FBCC12}" type="slidenum">
              <a:rPr lang="fr-FR" smtClean="0"/>
              <a:pPr/>
              <a:t>13</a:t>
            </a:fld>
            <a:endParaRPr lang="fr-FR"/>
          </a:p>
        </p:txBody>
      </p:sp>
    </p:spTree>
    <p:extLst>
      <p:ext uri="{BB962C8B-B14F-4D97-AF65-F5344CB8AC3E}">
        <p14:creationId xmlns="" xmlns:p14="http://schemas.microsoft.com/office/powerpoint/2010/main" val="3318854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3933" y="2130425"/>
            <a:ext cx="8452825" cy="1470025"/>
          </a:xfrm>
        </p:spPr>
        <p:txBody>
          <a:bodyPr/>
          <a:lstStyle/>
          <a:p>
            <a:r>
              <a:rPr lang="fr-FR" dirty="0" err="1" smtClean="0"/>
              <a:t>Diffusie</a:t>
            </a:r>
            <a:r>
              <a:rPr lang="fr-FR" dirty="0" smtClean="0"/>
              <a:t> van </a:t>
            </a:r>
            <a:r>
              <a:rPr lang="fr-FR" dirty="0" err="1" smtClean="0"/>
              <a:t>gassen</a:t>
            </a:r>
            <a:r>
              <a:rPr lang="fr-FR" dirty="0" smtClean="0"/>
              <a:t> in </a:t>
            </a:r>
            <a:r>
              <a:rPr lang="fr-FR" dirty="0" err="1" smtClean="0"/>
              <a:t>vloeistoffen</a:t>
            </a:r>
            <a:r>
              <a:rPr lang="fr-FR" dirty="0" smtClean="0"/>
              <a:t/>
            </a:r>
            <a:br>
              <a:rPr lang="fr-FR" dirty="0" smtClean="0"/>
            </a:br>
            <a:r>
              <a:rPr lang="fr-FR" dirty="0" smtClean="0"/>
              <a:t>La diffusion des gaz dans les liquides</a:t>
            </a:r>
            <a:endParaRPr lang="fr-FR" dirty="0"/>
          </a:p>
        </p:txBody>
      </p:sp>
      <p:sp>
        <p:nvSpPr>
          <p:cNvPr id="3" name="Sous-titre 2"/>
          <p:cNvSpPr>
            <a:spLocks noGrp="1"/>
          </p:cNvSpPr>
          <p:nvPr>
            <p:ph type="subTitle" idx="1"/>
          </p:nvPr>
        </p:nvSpPr>
        <p:spPr/>
        <p:txBody>
          <a:bodyPr>
            <a:normAutofit/>
          </a:bodyPr>
          <a:lstStyle/>
          <a:p>
            <a:r>
              <a:rPr lang="fr-FR" sz="2800" dirty="0" smtClean="0"/>
              <a:t>Isabelle </a:t>
            </a:r>
            <a:r>
              <a:rPr lang="fr-FR" sz="2800" dirty="0" err="1" smtClean="0"/>
              <a:t>Querton</a:t>
            </a:r>
            <a:r>
              <a:rPr lang="fr-FR" sz="2800" dirty="0" smtClean="0"/>
              <a:t>-Parloir</a:t>
            </a:r>
          </a:p>
          <a:p>
            <a:r>
              <a:rPr lang="fr-FR" sz="2800" dirty="0" err="1" smtClean="0"/>
              <a:t>European</a:t>
            </a:r>
            <a:r>
              <a:rPr lang="fr-FR" sz="2800" dirty="0" smtClean="0"/>
              <a:t> </a:t>
            </a:r>
            <a:r>
              <a:rPr lang="fr-FR" sz="2800" dirty="0" err="1" smtClean="0"/>
              <a:t>School</a:t>
            </a:r>
            <a:r>
              <a:rPr lang="fr-FR" sz="2800" dirty="0" smtClean="0"/>
              <a:t> Brussels 1</a:t>
            </a:r>
            <a:endParaRPr lang="fr-FR" sz="2800" dirty="0"/>
          </a:p>
        </p:txBody>
      </p:sp>
      <p:pic>
        <p:nvPicPr>
          <p:cNvPr id="4" name="Afbeelding 0" descr="SonS.png"/>
          <p:cNvPicPr/>
          <p:nvPr/>
        </p:nvPicPr>
        <p:blipFill>
          <a:blip r:embed="rId2" cstate="print"/>
          <a:stretch>
            <a:fillRect/>
          </a:stretch>
        </p:blipFill>
        <p:spPr>
          <a:xfrm>
            <a:off x="685800" y="489503"/>
            <a:ext cx="1748191" cy="758681"/>
          </a:xfrm>
          <a:prstGeom prst="rect">
            <a:avLst/>
          </a:prstGeom>
        </p:spPr>
      </p:pic>
      <p:pic>
        <p:nvPicPr>
          <p:cNvPr id="5" name="Afbeelding 1" descr="logokvcv.jpg"/>
          <p:cNvPicPr/>
          <p:nvPr/>
        </p:nvPicPr>
        <p:blipFill>
          <a:blip r:embed="rId3" cstate="print"/>
          <a:stretch>
            <a:fillRect/>
          </a:stretch>
        </p:blipFill>
        <p:spPr>
          <a:xfrm>
            <a:off x="6493535" y="489503"/>
            <a:ext cx="1843405" cy="610235"/>
          </a:xfrm>
          <a:prstGeom prst="rect">
            <a:avLst/>
          </a:prstGeom>
        </p:spPr>
      </p:pic>
      <p:pic>
        <p:nvPicPr>
          <p:cNvPr id="6" name="Image 5"/>
          <p:cNvPicPr>
            <a:picLocks noChangeAspect="1"/>
          </p:cNvPicPr>
          <p:nvPr/>
        </p:nvPicPr>
        <p:blipFill>
          <a:blip r:embed="rId4"/>
          <a:stretch>
            <a:fillRect/>
          </a:stretch>
        </p:blipFill>
        <p:spPr>
          <a:xfrm>
            <a:off x="2647433" y="4851400"/>
            <a:ext cx="3492500" cy="1574800"/>
          </a:xfrm>
          <a:prstGeom prst="rect">
            <a:avLst/>
          </a:prstGeom>
        </p:spPr>
      </p:pic>
      <p:sp>
        <p:nvSpPr>
          <p:cNvPr id="7" name="Tijdelijke aanduiding voor dianummer 6"/>
          <p:cNvSpPr>
            <a:spLocks noGrp="1"/>
          </p:cNvSpPr>
          <p:nvPr>
            <p:ph type="sldNum" sz="quarter" idx="12"/>
          </p:nvPr>
        </p:nvSpPr>
        <p:spPr/>
        <p:txBody>
          <a:bodyPr/>
          <a:lstStyle/>
          <a:p>
            <a:fld id="{847D1BEA-9E9B-A746-8A72-BD3288FBCC12}" type="slidenum">
              <a:rPr lang="fr-FR" smtClean="0"/>
              <a:pPr/>
              <a:t>2</a:t>
            </a:fld>
            <a:endParaRPr lang="fr-FR"/>
          </a:p>
        </p:txBody>
      </p:sp>
    </p:spTree>
    <p:extLst>
      <p:ext uri="{BB962C8B-B14F-4D97-AF65-F5344CB8AC3E}">
        <p14:creationId xmlns="" xmlns:p14="http://schemas.microsoft.com/office/powerpoint/2010/main" val="1857626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2672" y="807016"/>
            <a:ext cx="8127544" cy="4708981"/>
          </a:xfrm>
          <a:prstGeom prst="rect">
            <a:avLst/>
          </a:prstGeom>
          <a:noFill/>
        </p:spPr>
        <p:txBody>
          <a:bodyPr wrap="square" rtlCol="0">
            <a:spAutoFit/>
          </a:bodyPr>
          <a:lstStyle/>
          <a:p>
            <a:r>
              <a:rPr lang="nl-BE" sz="2400" b="1" dirty="0">
                <a:solidFill>
                  <a:srgbClr val="3366FF"/>
                </a:solidFill>
              </a:rPr>
              <a:t>Korte omschrijving van het lesonderwerp</a:t>
            </a:r>
            <a:endParaRPr lang="fr-FR" sz="2400" b="1" dirty="0">
              <a:solidFill>
                <a:srgbClr val="3366FF"/>
              </a:solidFill>
            </a:endParaRPr>
          </a:p>
          <a:p>
            <a:r>
              <a:rPr lang="nl-BE" dirty="0" smtClean="0"/>
              <a:t>Door een opeenvolging van korte en heel aanschouwelijke experimenten wordt het verschijnsel </a:t>
            </a:r>
            <a:r>
              <a:rPr lang="nl-BE" i="1" dirty="0" smtClean="0"/>
              <a:t>diffusie </a:t>
            </a:r>
            <a:r>
              <a:rPr lang="nl-BE" dirty="0" smtClean="0"/>
              <a:t> uitgelegd, in het bijzonder de diffusie van een gas in een vloeistof.</a:t>
            </a:r>
          </a:p>
          <a:p>
            <a:endParaRPr lang="nl-BE" dirty="0" smtClean="0"/>
          </a:p>
          <a:p>
            <a:r>
              <a:rPr lang="nl-BE" sz="2400" b="1" dirty="0" err="1" smtClean="0">
                <a:solidFill>
                  <a:srgbClr val="3366FF"/>
                </a:solidFill>
              </a:rPr>
              <a:t>Klasgroep</a:t>
            </a:r>
            <a:endParaRPr lang="fr-FR" sz="2400" b="1" dirty="0">
              <a:solidFill>
                <a:srgbClr val="3366FF"/>
              </a:solidFill>
            </a:endParaRPr>
          </a:p>
          <a:p>
            <a:r>
              <a:rPr lang="nl-BE" dirty="0" smtClean="0"/>
              <a:t>Tweede leerjaar van de eerste graad S.O.</a:t>
            </a:r>
          </a:p>
          <a:p>
            <a:endParaRPr lang="nl-BE" sz="2400" b="1" dirty="0" smtClean="0">
              <a:solidFill>
                <a:srgbClr val="3366FF"/>
              </a:solidFill>
            </a:endParaRPr>
          </a:p>
          <a:p>
            <a:r>
              <a:rPr lang="nl-BE" sz="2400" b="1" dirty="0" smtClean="0">
                <a:solidFill>
                  <a:srgbClr val="3366FF"/>
                </a:solidFill>
              </a:rPr>
              <a:t>Kernidee</a:t>
            </a:r>
            <a:r>
              <a:rPr lang="nl-BE" b="1" dirty="0" smtClean="0">
                <a:solidFill>
                  <a:srgbClr val="3366FF"/>
                </a:solidFill>
              </a:rPr>
              <a:t> </a:t>
            </a:r>
            <a:endParaRPr lang="fr-FR" b="1" dirty="0">
              <a:solidFill>
                <a:srgbClr val="3366FF"/>
              </a:solidFill>
            </a:endParaRPr>
          </a:p>
          <a:p>
            <a:r>
              <a:rPr lang="nl-BE" dirty="0" smtClean="0"/>
              <a:t>Vissen kunnen leven in water omdat erin </a:t>
            </a:r>
            <a:r>
              <a:rPr lang="nl-BE" dirty="0" err="1" smtClean="0"/>
              <a:t>dizuurstof</a:t>
            </a:r>
            <a:r>
              <a:rPr lang="nl-BE" dirty="0" smtClean="0"/>
              <a:t> is opgelost.</a:t>
            </a:r>
          </a:p>
          <a:p>
            <a:r>
              <a:rPr lang="nl-BE" b="1" dirty="0" smtClean="0">
                <a:solidFill>
                  <a:srgbClr val="FF0000"/>
                </a:solidFill>
              </a:rPr>
              <a:t>Hoe komt deze </a:t>
            </a:r>
            <a:r>
              <a:rPr lang="nl-BE" b="1" dirty="0" err="1" smtClean="0">
                <a:solidFill>
                  <a:srgbClr val="FF0000"/>
                </a:solidFill>
              </a:rPr>
              <a:t>dizuurstof</a:t>
            </a:r>
            <a:r>
              <a:rPr lang="nl-BE" b="1" dirty="0" smtClean="0">
                <a:solidFill>
                  <a:srgbClr val="FF0000"/>
                </a:solidFill>
              </a:rPr>
              <a:t> in het water als er zich geen planten in bevinden ?</a:t>
            </a:r>
          </a:p>
          <a:p>
            <a:endParaRPr lang="nl-BE" b="1" dirty="0" smtClean="0">
              <a:solidFill>
                <a:srgbClr val="FF0000"/>
              </a:solidFill>
            </a:endParaRPr>
          </a:p>
          <a:p>
            <a:r>
              <a:rPr lang="nl-BE" sz="2400" b="1" dirty="0" smtClean="0">
                <a:solidFill>
                  <a:srgbClr val="3366FF"/>
                </a:solidFill>
              </a:rPr>
              <a:t>Tijdsinvestering</a:t>
            </a:r>
          </a:p>
          <a:p>
            <a:r>
              <a:rPr lang="nl-BE" dirty="0" smtClean="0"/>
              <a:t>Eén lesuur (50 min.)</a:t>
            </a:r>
            <a:endParaRPr lang="fr-FR" dirty="0"/>
          </a:p>
          <a:p>
            <a:endParaRPr lang="fr-FR" dirty="0"/>
          </a:p>
        </p:txBody>
      </p:sp>
      <p:sp>
        <p:nvSpPr>
          <p:cNvPr id="3" name="Tijdelijke aanduiding voor dianummer 2"/>
          <p:cNvSpPr>
            <a:spLocks noGrp="1"/>
          </p:cNvSpPr>
          <p:nvPr>
            <p:ph type="sldNum" sz="quarter" idx="12"/>
          </p:nvPr>
        </p:nvSpPr>
        <p:spPr/>
        <p:txBody>
          <a:bodyPr/>
          <a:lstStyle/>
          <a:p>
            <a:fld id="{847D1BEA-9E9B-A746-8A72-BD3288FBCC12}" type="slidenum">
              <a:rPr lang="fr-FR" smtClean="0"/>
              <a:pPr/>
              <a:t>3</a:t>
            </a:fld>
            <a:endParaRPr lang="fr-FR"/>
          </a:p>
        </p:txBody>
      </p:sp>
    </p:spTree>
    <p:extLst>
      <p:ext uri="{BB962C8B-B14F-4D97-AF65-F5344CB8AC3E}">
        <p14:creationId xmlns="" xmlns:p14="http://schemas.microsoft.com/office/powerpoint/2010/main" val="254633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fade">
                                      <p:cBhvr>
                                        <p:cTn id="29" dur="500"/>
                                        <p:tgtEl>
                                          <p:spTgt spid="2">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fade">
                                      <p:cBhvr>
                                        <p:cTn id="34" dur="500"/>
                                        <p:tgtEl>
                                          <p:spTgt spid="2">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fade">
                                      <p:cBhvr>
                                        <p:cTn id="37"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10075" y="304287"/>
            <a:ext cx="7772959" cy="6463308"/>
          </a:xfrm>
          <a:prstGeom prst="rect">
            <a:avLst/>
          </a:prstGeom>
          <a:noFill/>
        </p:spPr>
        <p:txBody>
          <a:bodyPr wrap="square" rtlCol="0">
            <a:spAutoFit/>
          </a:bodyPr>
          <a:lstStyle/>
          <a:p>
            <a:r>
              <a:rPr lang="nl-BE" sz="2400" b="1" dirty="0">
                <a:solidFill>
                  <a:srgbClr val="3366FF"/>
                </a:solidFill>
              </a:rPr>
              <a:t>Belangrijkste concepten</a:t>
            </a:r>
            <a:endParaRPr lang="fr-FR" sz="2400" b="1" dirty="0">
              <a:solidFill>
                <a:srgbClr val="3366FF"/>
              </a:solidFill>
            </a:endParaRPr>
          </a:p>
          <a:p>
            <a:pPr marL="285750" lvl="0" indent="-285750">
              <a:buFont typeface="Arial"/>
              <a:buChar char="•"/>
            </a:pPr>
            <a:r>
              <a:rPr lang="nl-BE" dirty="0" smtClean="0"/>
              <a:t>Materiemodel</a:t>
            </a:r>
          </a:p>
          <a:p>
            <a:pPr marL="285750" lvl="0" indent="-285750">
              <a:buFont typeface="Arial"/>
              <a:buChar char="•"/>
            </a:pPr>
            <a:r>
              <a:rPr lang="nl-BE" dirty="0" smtClean="0"/>
              <a:t>Mengsels en </a:t>
            </a:r>
            <a:r>
              <a:rPr lang="nl-BE" dirty="0" err="1" smtClean="0"/>
              <a:t>intermoleculaire</a:t>
            </a:r>
            <a:r>
              <a:rPr lang="nl-BE" dirty="0" smtClean="0"/>
              <a:t> ruimten</a:t>
            </a:r>
          </a:p>
          <a:p>
            <a:pPr marL="285750" lvl="0" indent="-285750">
              <a:buFont typeface="Arial"/>
              <a:buChar char="•"/>
            </a:pPr>
            <a:r>
              <a:rPr lang="nl-BE" dirty="0" smtClean="0"/>
              <a:t>Diffusie</a:t>
            </a:r>
          </a:p>
          <a:p>
            <a:endParaRPr lang="nl-BE" b="1" dirty="0" smtClean="0">
              <a:solidFill>
                <a:srgbClr val="3366FF"/>
              </a:solidFill>
            </a:endParaRPr>
          </a:p>
          <a:p>
            <a:r>
              <a:rPr lang="nl-BE" sz="2400" b="1" dirty="0" smtClean="0">
                <a:solidFill>
                  <a:srgbClr val="3366FF"/>
                </a:solidFill>
              </a:rPr>
              <a:t>Belangrijkste doelstellingen</a:t>
            </a:r>
          </a:p>
          <a:p>
            <a:pPr marL="285750" lvl="0" indent="-285750">
              <a:buFont typeface="Arial"/>
              <a:buChar char="•"/>
            </a:pPr>
            <a:r>
              <a:rPr lang="nl-BE" dirty="0" smtClean="0"/>
              <a:t>Een nieuwe situatie aanpakken</a:t>
            </a:r>
          </a:p>
          <a:p>
            <a:pPr marL="285750" lvl="0" indent="-285750">
              <a:buFont typeface="Arial"/>
              <a:buChar char="•"/>
            </a:pPr>
            <a:r>
              <a:rPr lang="nl-BE" dirty="0" smtClean="0"/>
              <a:t>Een experiment opzetten</a:t>
            </a:r>
          </a:p>
          <a:p>
            <a:pPr marL="285750" lvl="0" indent="-285750">
              <a:buFont typeface="Arial"/>
              <a:buChar char="•"/>
            </a:pPr>
            <a:r>
              <a:rPr lang="nl-BE" dirty="0" smtClean="0"/>
              <a:t>Materiemodel opstellen</a:t>
            </a:r>
          </a:p>
          <a:p>
            <a:pPr marL="285750" lvl="0" indent="-285750">
              <a:buFont typeface="Arial"/>
              <a:buChar char="•"/>
            </a:pPr>
            <a:r>
              <a:rPr lang="nl-BE" dirty="0" smtClean="0"/>
              <a:t>Waarnemen</a:t>
            </a:r>
          </a:p>
          <a:p>
            <a:pPr marL="285750" lvl="0" indent="-285750">
              <a:buFont typeface="Arial"/>
              <a:buChar char="•"/>
            </a:pPr>
            <a:r>
              <a:rPr lang="nl-BE" dirty="0" smtClean="0"/>
              <a:t>Een hypothese formuleren</a:t>
            </a:r>
          </a:p>
          <a:p>
            <a:pPr marL="285750" lvl="0" indent="-285750">
              <a:buFont typeface="Arial"/>
              <a:buChar char="•"/>
            </a:pPr>
            <a:r>
              <a:rPr lang="nl-BE" dirty="0" smtClean="0"/>
              <a:t>Kritisch zijn</a:t>
            </a:r>
          </a:p>
          <a:p>
            <a:pPr marL="285750" lvl="0" indent="-285750">
              <a:buFont typeface="Arial"/>
              <a:buChar char="•"/>
            </a:pPr>
            <a:r>
              <a:rPr lang="nl-BE" dirty="0" smtClean="0"/>
              <a:t>Een besluit trekken</a:t>
            </a:r>
          </a:p>
          <a:p>
            <a:pPr marL="285750" lvl="0" indent="-285750">
              <a:buFont typeface="Arial"/>
              <a:buChar char="•"/>
            </a:pPr>
            <a:r>
              <a:rPr lang="nl-BE" dirty="0" smtClean="0"/>
              <a:t>Verworven kennis terug activeren</a:t>
            </a:r>
          </a:p>
          <a:p>
            <a:pPr lvl="0"/>
            <a:endParaRPr lang="nl-BE" dirty="0"/>
          </a:p>
          <a:p>
            <a:pPr fontAlgn="base"/>
            <a:r>
              <a:rPr lang="fr-BE" sz="2400" b="1" dirty="0" err="1" smtClean="0">
                <a:solidFill>
                  <a:srgbClr val="3366FF"/>
                </a:solidFill>
              </a:rPr>
              <a:t>Voorkennis</a:t>
            </a:r>
            <a:endParaRPr lang="fr-FR" sz="2400" b="1" dirty="0">
              <a:solidFill>
                <a:srgbClr val="3366FF"/>
              </a:solidFill>
            </a:endParaRPr>
          </a:p>
          <a:p>
            <a:pPr marL="285750" lvl="0" indent="-285750" fontAlgn="base">
              <a:buFont typeface="Arial"/>
              <a:buChar char="•"/>
            </a:pPr>
            <a:r>
              <a:rPr lang="fr-BE" dirty="0" err="1" smtClean="0"/>
              <a:t>Het</a:t>
            </a:r>
            <a:r>
              <a:rPr lang="fr-BE" dirty="0" smtClean="0"/>
              <a:t> </a:t>
            </a:r>
            <a:r>
              <a:rPr lang="fr-BE" dirty="0" err="1" smtClean="0"/>
              <a:t>ademhalingsstelsel</a:t>
            </a:r>
            <a:endParaRPr lang="fr-BE" dirty="0" smtClean="0"/>
          </a:p>
          <a:p>
            <a:pPr marL="285750" lvl="0" indent="-285750" fontAlgn="base">
              <a:buFont typeface="Arial"/>
              <a:buChar char="•"/>
            </a:pPr>
            <a:r>
              <a:rPr lang="fr-BE" dirty="0" err="1" smtClean="0"/>
              <a:t>Fotosynthese</a:t>
            </a:r>
            <a:endParaRPr lang="fr-BE" dirty="0" smtClean="0"/>
          </a:p>
          <a:p>
            <a:pPr marL="285750" lvl="0" indent="-285750" fontAlgn="base">
              <a:buFont typeface="Arial"/>
              <a:buChar char="•"/>
            </a:pPr>
            <a:r>
              <a:rPr lang="fr-BE" dirty="0" err="1" smtClean="0"/>
              <a:t>Aggregatietoestanden</a:t>
            </a:r>
            <a:endParaRPr lang="fr-BE" dirty="0" smtClean="0"/>
          </a:p>
          <a:p>
            <a:pPr marL="285750" lvl="0" indent="-285750" fontAlgn="base">
              <a:buFont typeface="Arial"/>
              <a:buChar char="•"/>
            </a:pPr>
            <a:r>
              <a:rPr lang="fr-BE" dirty="0" err="1" smtClean="0"/>
              <a:t>Algen</a:t>
            </a:r>
            <a:r>
              <a:rPr lang="fr-BE" dirty="0" smtClean="0"/>
              <a:t> </a:t>
            </a:r>
            <a:r>
              <a:rPr lang="fr-BE" dirty="0" err="1" smtClean="0"/>
              <a:t>als</a:t>
            </a:r>
            <a:r>
              <a:rPr lang="fr-BE" dirty="0" smtClean="0"/>
              <a:t> </a:t>
            </a:r>
            <a:r>
              <a:rPr lang="fr-BE" dirty="0" err="1" smtClean="0"/>
              <a:t>waterplanten</a:t>
            </a:r>
            <a:endParaRPr lang="fr-BE" dirty="0" smtClean="0"/>
          </a:p>
          <a:p>
            <a:pPr marL="285750" lvl="0" indent="-285750" fontAlgn="base">
              <a:buFont typeface="Arial"/>
              <a:buChar char="•"/>
            </a:pPr>
            <a:r>
              <a:rPr lang="fr-BE" dirty="0" err="1" smtClean="0"/>
              <a:t>Kleurindicatoren</a:t>
            </a:r>
            <a:endParaRPr lang="fr-BE" dirty="0" smtClean="0"/>
          </a:p>
          <a:p>
            <a:pPr marL="285750" lvl="0" indent="-285750" fontAlgn="base">
              <a:buFont typeface="Arial"/>
              <a:buChar char="•"/>
            </a:pPr>
            <a:endParaRPr lang="fr-FR" b="1" dirty="0"/>
          </a:p>
        </p:txBody>
      </p:sp>
      <p:sp>
        <p:nvSpPr>
          <p:cNvPr id="3" name="Tijdelijke aanduiding voor dianummer 2"/>
          <p:cNvSpPr>
            <a:spLocks noGrp="1"/>
          </p:cNvSpPr>
          <p:nvPr>
            <p:ph type="sldNum" sz="quarter" idx="12"/>
          </p:nvPr>
        </p:nvSpPr>
        <p:spPr/>
        <p:txBody>
          <a:bodyPr/>
          <a:lstStyle/>
          <a:p>
            <a:fld id="{847D1BEA-9E9B-A746-8A72-BD3288FBCC12}" type="slidenum">
              <a:rPr lang="fr-FR" smtClean="0"/>
              <a:pPr/>
              <a:t>4</a:t>
            </a:fld>
            <a:endParaRPr lang="fr-FR"/>
          </a:p>
        </p:txBody>
      </p:sp>
    </p:spTree>
    <p:extLst>
      <p:ext uri="{BB962C8B-B14F-4D97-AF65-F5344CB8AC3E}">
        <p14:creationId xmlns="" xmlns:p14="http://schemas.microsoft.com/office/powerpoint/2010/main" val="186161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fade">
                                      <p:cBhvr>
                                        <p:cTn id="33" dur="500"/>
                                        <p:tgtEl>
                                          <p:spTgt spid="2">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animEffect transition="in" filter="fade">
                                      <p:cBhvr>
                                        <p:cTn id="36" dur="500"/>
                                        <p:tgtEl>
                                          <p:spTgt spid="2">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animEffect transition="in" filter="fade">
                                      <p:cBhvr>
                                        <p:cTn id="39" dur="500"/>
                                        <p:tgtEl>
                                          <p:spTgt spid="2">
                                            <p:txEl>
                                              <p:pRg st="11" end="1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
                                            <p:txEl>
                                              <p:pRg st="12" end="12"/>
                                            </p:txEl>
                                          </p:spTgt>
                                        </p:tgtEl>
                                        <p:attrNameLst>
                                          <p:attrName>style.visibility</p:attrName>
                                        </p:attrNameLst>
                                      </p:cBhvr>
                                      <p:to>
                                        <p:strVal val="visible"/>
                                      </p:to>
                                    </p:set>
                                    <p:animEffect transition="in" filter="fade">
                                      <p:cBhvr>
                                        <p:cTn id="42" dur="500"/>
                                        <p:tgtEl>
                                          <p:spTgt spid="2">
                                            <p:txEl>
                                              <p:pRg st="12" end="12"/>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
                                            <p:txEl>
                                              <p:pRg st="13" end="13"/>
                                            </p:txEl>
                                          </p:spTgt>
                                        </p:tgtEl>
                                        <p:attrNameLst>
                                          <p:attrName>style.visibility</p:attrName>
                                        </p:attrNameLst>
                                      </p:cBhvr>
                                      <p:to>
                                        <p:strVal val="visible"/>
                                      </p:to>
                                    </p:set>
                                    <p:animEffect transition="in" filter="fade">
                                      <p:cBhvr>
                                        <p:cTn id="45" dur="500"/>
                                        <p:tgtEl>
                                          <p:spTgt spid="2">
                                            <p:txEl>
                                              <p:pRg st="13" end="1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
                                            <p:txEl>
                                              <p:pRg st="15" end="15"/>
                                            </p:txEl>
                                          </p:spTgt>
                                        </p:tgtEl>
                                        <p:attrNameLst>
                                          <p:attrName>style.visibility</p:attrName>
                                        </p:attrNameLst>
                                      </p:cBhvr>
                                      <p:to>
                                        <p:strVal val="visible"/>
                                      </p:to>
                                    </p:set>
                                    <p:animEffect transition="in" filter="fade">
                                      <p:cBhvr>
                                        <p:cTn id="50" dur="500"/>
                                        <p:tgtEl>
                                          <p:spTgt spid="2">
                                            <p:txEl>
                                              <p:pRg st="15" end="15"/>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2">
                                            <p:txEl>
                                              <p:pRg st="16" end="16"/>
                                            </p:txEl>
                                          </p:spTgt>
                                        </p:tgtEl>
                                        <p:attrNameLst>
                                          <p:attrName>style.visibility</p:attrName>
                                        </p:attrNameLst>
                                      </p:cBhvr>
                                      <p:to>
                                        <p:strVal val="visible"/>
                                      </p:to>
                                    </p:set>
                                    <p:animEffect transition="in" filter="fade">
                                      <p:cBhvr>
                                        <p:cTn id="53" dur="500"/>
                                        <p:tgtEl>
                                          <p:spTgt spid="2">
                                            <p:txEl>
                                              <p:pRg st="16" end="16"/>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2">
                                            <p:txEl>
                                              <p:pRg st="17" end="17"/>
                                            </p:txEl>
                                          </p:spTgt>
                                        </p:tgtEl>
                                        <p:attrNameLst>
                                          <p:attrName>style.visibility</p:attrName>
                                        </p:attrNameLst>
                                      </p:cBhvr>
                                      <p:to>
                                        <p:strVal val="visible"/>
                                      </p:to>
                                    </p:set>
                                    <p:animEffect transition="in" filter="fade">
                                      <p:cBhvr>
                                        <p:cTn id="56" dur="500"/>
                                        <p:tgtEl>
                                          <p:spTgt spid="2">
                                            <p:txEl>
                                              <p:pRg st="17" end="17"/>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2">
                                            <p:txEl>
                                              <p:pRg st="18" end="18"/>
                                            </p:txEl>
                                          </p:spTgt>
                                        </p:tgtEl>
                                        <p:attrNameLst>
                                          <p:attrName>style.visibility</p:attrName>
                                        </p:attrNameLst>
                                      </p:cBhvr>
                                      <p:to>
                                        <p:strVal val="visible"/>
                                      </p:to>
                                    </p:set>
                                    <p:animEffect transition="in" filter="fade">
                                      <p:cBhvr>
                                        <p:cTn id="59" dur="500"/>
                                        <p:tgtEl>
                                          <p:spTgt spid="2">
                                            <p:txEl>
                                              <p:pRg st="18" end="18"/>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2">
                                            <p:txEl>
                                              <p:pRg st="19" end="19"/>
                                            </p:txEl>
                                          </p:spTgt>
                                        </p:tgtEl>
                                        <p:attrNameLst>
                                          <p:attrName>style.visibility</p:attrName>
                                        </p:attrNameLst>
                                      </p:cBhvr>
                                      <p:to>
                                        <p:strVal val="visible"/>
                                      </p:to>
                                    </p:set>
                                    <p:animEffect transition="in" filter="fade">
                                      <p:cBhvr>
                                        <p:cTn id="62" dur="500"/>
                                        <p:tgtEl>
                                          <p:spTgt spid="2">
                                            <p:txEl>
                                              <p:pRg st="19" end="19"/>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2">
                                            <p:txEl>
                                              <p:pRg st="20" end="20"/>
                                            </p:txEl>
                                          </p:spTgt>
                                        </p:tgtEl>
                                        <p:attrNameLst>
                                          <p:attrName>style.visibility</p:attrName>
                                        </p:attrNameLst>
                                      </p:cBhvr>
                                      <p:to>
                                        <p:strVal val="visible"/>
                                      </p:to>
                                    </p:set>
                                    <p:animEffect transition="in" filter="fade">
                                      <p:cBhvr>
                                        <p:cTn id="65" dur="500"/>
                                        <p:tgtEl>
                                          <p:spTgt spid="2">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3618" y="682714"/>
            <a:ext cx="8003067" cy="3877985"/>
          </a:xfrm>
          <a:prstGeom prst="rect">
            <a:avLst/>
          </a:prstGeom>
        </p:spPr>
        <p:txBody>
          <a:bodyPr wrap="square">
            <a:spAutoFit/>
          </a:bodyPr>
          <a:lstStyle/>
          <a:p>
            <a:r>
              <a:rPr lang="nl-BE" sz="2400" b="1" dirty="0" smtClean="0">
                <a:solidFill>
                  <a:srgbClr val="3366FF"/>
                </a:solidFill>
              </a:rPr>
              <a:t>Benodigdheden</a:t>
            </a:r>
            <a:endParaRPr lang="fr-FR" sz="2400" b="1" dirty="0">
              <a:solidFill>
                <a:srgbClr val="3366FF"/>
              </a:solidFill>
            </a:endParaRPr>
          </a:p>
          <a:p>
            <a:pPr fontAlgn="base"/>
            <a:r>
              <a:rPr lang="fr-BE" dirty="0" err="1" smtClean="0"/>
              <a:t>Materiaal</a:t>
            </a:r>
            <a:r>
              <a:rPr lang="fr-BE" dirty="0" smtClean="0"/>
              <a:t>:						</a:t>
            </a:r>
            <a:r>
              <a:rPr lang="fr-BE" dirty="0" err="1" smtClean="0"/>
              <a:t>Producten</a:t>
            </a:r>
            <a:r>
              <a:rPr lang="fr-BE" dirty="0" smtClean="0"/>
              <a:t>:</a:t>
            </a:r>
          </a:p>
          <a:p>
            <a:pPr fontAlgn="base"/>
            <a:endParaRPr lang="fr-BE" dirty="0" smtClean="0"/>
          </a:p>
          <a:p>
            <a:pPr fontAlgn="base"/>
            <a:r>
              <a:rPr lang="fr-BE" dirty="0" smtClean="0"/>
              <a:t>	2 </a:t>
            </a:r>
            <a:r>
              <a:rPr lang="fr-BE" dirty="0" err="1" smtClean="0"/>
              <a:t>maatcilinders</a:t>
            </a:r>
            <a:r>
              <a:rPr lang="fr-BE" dirty="0" smtClean="0"/>
              <a:t> van 500 </a:t>
            </a:r>
            <a:r>
              <a:rPr lang="fr-BE" dirty="0" err="1" smtClean="0"/>
              <a:t>mL</a:t>
            </a:r>
            <a:r>
              <a:rPr lang="fr-BE" dirty="0" smtClean="0"/>
              <a:t>			</a:t>
            </a:r>
            <a:r>
              <a:rPr lang="fr-BE" dirty="0" err="1" smtClean="0"/>
              <a:t>Droge</a:t>
            </a:r>
            <a:r>
              <a:rPr lang="fr-BE" dirty="0" smtClean="0"/>
              <a:t> rode </a:t>
            </a:r>
            <a:r>
              <a:rPr lang="fr-BE" dirty="0" err="1" smtClean="0"/>
              <a:t>bonen</a:t>
            </a:r>
            <a:endParaRPr lang="fr-BE" dirty="0" smtClean="0"/>
          </a:p>
          <a:p>
            <a:pPr fontAlgn="base"/>
            <a:r>
              <a:rPr lang="fr-BE" dirty="0" smtClean="0"/>
              <a:t>	1 plastic </a:t>
            </a:r>
            <a:r>
              <a:rPr lang="fr-BE" dirty="0" err="1" smtClean="0"/>
              <a:t>beker</a:t>
            </a:r>
            <a:r>
              <a:rPr lang="fr-BE" dirty="0" smtClean="0"/>
              <a:t> van 500 </a:t>
            </a:r>
            <a:r>
              <a:rPr lang="fr-BE" dirty="0" err="1" smtClean="0"/>
              <a:t>mL</a:t>
            </a:r>
            <a:r>
              <a:rPr lang="fr-BE" dirty="0" smtClean="0"/>
              <a:t>			</a:t>
            </a:r>
            <a:r>
              <a:rPr lang="fr-BE" dirty="0" err="1" smtClean="0"/>
              <a:t>Droge</a:t>
            </a:r>
            <a:r>
              <a:rPr lang="fr-BE" dirty="0" smtClean="0"/>
              <a:t> </a:t>
            </a:r>
            <a:r>
              <a:rPr lang="fr-BE" dirty="0" err="1" smtClean="0"/>
              <a:t>rijstkorrels</a:t>
            </a:r>
            <a:endParaRPr lang="fr-BE" dirty="0" smtClean="0"/>
          </a:p>
          <a:p>
            <a:pPr fontAlgn="base"/>
            <a:r>
              <a:rPr lang="fr-BE" dirty="0" smtClean="0"/>
              <a:t>	1 plastic </a:t>
            </a:r>
            <a:r>
              <a:rPr lang="fr-BE" dirty="0" err="1" smtClean="0"/>
              <a:t>roerstaaf</a:t>
            </a:r>
            <a:r>
              <a:rPr lang="fr-BE" dirty="0" smtClean="0"/>
              <a:t>					</a:t>
            </a:r>
            <a:r>
              <a:rPr lang="fr-BE" dirty="0" err="1" smtClean="0"/>
              <a:t>Geconcentreerde</a:t>
            </a:r>
            <a:r>
              <a:rPr lang="fr-BE" dirty="0" smtClean="0"/>
              <a:t> </a:t>
            </a:r>
            <a:r>
              <a:rPr lang="fr-BE" dirty="0" err="1" smtClean="0"/>
              <a:t>ammoniakoplossing</a:t>
            </a:r>
            <a:endParaRPr lang="fr-BE" dirty="0" smtClean="0"/>
          </a:p>
          <a:p>
            <a:pPr fontAlgn="base"/>
            <a:r>
              <a:rPr lang="fr-BE" dirty="0" smtClean="0"/>
              <a:t>	1 </a:t>
            </a:r>
            <a:r>
              <a:rPr lang="fr-BE" dirty="0" err="1" smtClean="0"/>
              <a:t>onderlegger</a:t>
            </a:r>
            <a:r>
              <a:rPr lang="fr-BE" dirty="0" smtClean="0"/>
              <a:t>						</a:t>
            </a:r>
            <a:r>
              <a:rPr lang="fr-BE" dirty="0" err="1" smtClean="0"/>
              <a:t>Fenolftaleïne</a:t>
            </a:r>
            <a:endParaRPr lang="fr-BE" dirty="0" smtClean="0"/>
          </a:p>
          <a:p>
            <a:pPr fontAlgn="base"/>
            <a:r>
              <a:rPr lang="fr-BE" dirty="0" smtClean="0"/>
              <a:t>	2 </a:t>
            </a:r>
            <a:r>
              <a:rPr lang="fr-BE" dirty="0" err="1" smtClean="0"/>
              <a:t>kristalliseerschalen</a:t>
            </a:r>
            <a:endParaRPr lang="fr-BE" dirty="0" smtClean="0"/>
          </a:p>
          <a:p>
            <a:pPr fontAlgn="base"/>
            <a:endParaRPr lang="fr-BE" dirty="0"/>
          </a:p>
          <a:p>
            <a:endParaRPr lang="nl-BE" b="1" dirty="0" smtClean="0">
              <a:solidFill>
                <a:srgbClr val="3366FF"/>
              </a:solidFill>
            </a:endParaRPr>
          </a:p>
          <a:p>
            <a:r>
              <a:rPr lang="nl-BE" sz="2400" b="1" dirty="0" smtClean="0">
                <a:solidFill>
                  <a:srgbClr val="3366FF"/>
                </a:solidFill>
              </a:rPr>
              <a:t>Veiligheid en milieu</a:t>
            </a:r>
            <a:endParaRPr lang="fr-FR" sz="2400" b="1" dirty="0" smtClean="0">
              <a:solidFill>
                <a:srgbClr val="3366FF"/>
              </a:solidFill>
            </a:endParaRPr>
          </a:p>
          <a:p>
            <a:r>
              <a:rPr lang="nl-BE" dirty="0" smtClean="0"/>
              <a:t>Ammoniak : </a:t>
            </a:r>
            <a:r>
              <a:rPr lang="fr-FR" dirty="0" smtClean="0"/>
              <a:t>   </a:t>
            </a:r>
            <a:r>
              <a:rPr lang="fr-FR" dirty="0" err="1" smtClean="0"/>
              <a:t>gevaar</a:t>
            </a:r>
            <a:r>
              <a:rPr lang="en-US" dirty="0" smtClean="0"/>
              <a:t> 		</a:t>
            </a:r>
            <a:r>
              <a:rPr lang="en-US" dirty="0"/>
              <a:t>	 </a:t>
            </a:r>
            <a:r>
              <a:rPr lang="en-US" dirty="0" smtClean="0"/>
              <a:t> </a:t>
            </a:r>
            <a:r>
              <a:rPr lang="nl-BE" dirty="0" smtClean="0"/>
              <a:t> 		</a:t>
            </a:r>
            <a:r>
              <a:rPr lang="en-US" dirty="0" smtClean="0"/>
              <a:t>H 314, H 400.</a:t>
            </a:r>
            <a:endParaRPr lang="fr-FR" dirty="0" smtClean="0"/>
          </a:p>
          <a:p>
            <a:endParaRPr lang="fr-FR" dirty="0"/>
          </a:p>
        </p:txBody>
      </p:sp>
      <p:pic>
        <p:nvPicPr>
          <p:cNvPr id="3" name="Image 2" descr="acid.JPG"/>
          <p:cNvPicPr/>
          <p:nvPr/>
        </p:nvPicPr>
        <p:blipFill>
          <a:blip r:embed="rId2"/>
          <a:stretch>
            <a:fillRect/>
          </a:stretch>
        </p:blipFill>
        <p:spPr>
          <a:xfrm>
            <a:off x="3025315" y="3796368"/>
            <a:ext cx="581025" cy="581025"/>
          </a:xfrm>
          <a:prstGeom prst="rect">
            <a:avLst/>
          </a:prstGeom>
        </p:spPr>
      </p:pic>
      <p:pic>
        <p:nvPicPr>
          <p:cNvPr id="4" name="Image 3" descr="pollut.JPG"/>
          <p:cNvPicPr/>
          <p:nvPr/>
        </p:nvPicPr>
        <p:blipFill>
          <a:blip r:embed="rId3"/>
          <a:stretch>
            <a:fillRect/>
          </a:stretch>
        </p:blipFill>
        <p:spPr>
          <a:xfrm>
            <a:off x="3722251" y="3776781"/>
            <a:ext cx="561975" cy="561975"/>
          </a:xfrm>
          <a:prstGeom prst="rect">
            <a:avLst/>
          </a:prstGeom>
        </p:spPr>
      </p:pic>
      <p:sp>
        <p:nvSpPr>
          <p:cNvPr id="5" name="Tijdelijke aanduiding voor dianummer 4"/>
          <p:cNvSpPr>
            <a:spLocks noGrp="1"/>
          </p:cNvSpPr>
          <p:nvPr>
            <p:ph type="sldNum" sz="quarter" idx="12"/>
          </p:nvPr>
        </p:nvSpPr>
        <p:spPr/>
        <p:txBody>
          <a:bodyPr/>
          <a:lstStyle/>
          <a:p>
            <a:fld id="{847D1BEA-9E9B-A746-8A72-BD3288FBCC12}" type="slidenum">
              <a:rPr lang="fr-FR" smtClean="0"/>
              <a:pPr/>
              <a:t>5</a:t>
            </a:fld>
            <a:endParaRPr lang="fr-FR"/>
          </a:p>
        </p:txBody>
      </p:sp>
    </p:spTree>
    <p:extLst>
      <p:ext uri="{BB962C8B-B14F-4D97-AF65-F5344CB8AC3E}">
        <p14:creationId xmlns="" xmlns:p14="http://schemas.microsoft.com/office/powerpoint/2010/main" val="76918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500"/>
                                        <p:tgtEl>
                                          <p:spTgt spid="2">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500"/>
                                        <p:tgtEl>
                                          <p:spTgt spid="2">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fade">
                                      <p:cBhvr>
                                        <p:cTn id="30" dur="500"/>
                                        <p:tgtEl>
                                          <p:spTgt spid="2">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animEffect transition="in" filter="fade">
                                      <p:cBhvr>
                                        <p:cTn id="33" dur="500"/>
                                        <p:tgtEl>
                                          <p:spTgt spid="2">
                                            <p:txEl>
                                              <p:pRg st="11" end="1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par>
                                <p:cTn id="37" presetID="10"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594" y="323028"/>
            <a:ext cx="8270112" cy="6278642"/>
          </a:xfrm>
          <a:prstGeom prst="rect">
            <a:avLst/>
          </a:prstGeom>
        </p:spPr>
        <p:txBody>
          <a:bodyPr wrap="square">
            <a:spAutoFit/>
          </a:bodyPr>
          <a:lstStyle/>
          <a:p>
            <a:pPr marL="342900" indent="-342900">
              <a:buAutoNum type="arabicPeriod"/>
            </a:pPr>
            <a:r>
              <a:rPr lang="nl-BE" sz="2400" b="1" dirty="0" smtClean="0">
                <a:solidFill>
                  <a:srgbClr val="3366FF"/>
                </a:solidFill>
              </a:rPr>
              <a:t>Belangstelling </a:t>
            </a:r>
            <a:r>
              <a:rPr lang="nl-BE" sz="2400" b="1" dirty="0">
                <a:solidFill>
                  <a:srgbClr val="3366FF"/>
                </a:solidFill>
              </a:rPr>
              <a:t>voor het onderwerp </a:t>
            </a:r>
            <a:r>
              <a:rPr lang="nl-BE" sz="2400" b="1" dirty="0" smtClean="0">
                <a:solidFill>
                  <a:srgbClr val="3366FF"/>
                </a:solidFill>
              </a:rPr>
              <a:t>wekken</a:t>
            </a:r>
            <a:r>
              <a:rPr lang="fr-FR" sz="2400" b="1" dirty="0" smtClean="0">
                <a:solidFill>
                  <a:srgbClr val="3366FF"/>
                </a:solidFill>
              </a:rPr>
              <a:t> </a:t>
            </a:r>
            <a:r>
              <a:rPr lang="nl-BE" sz="2400" b="1" dirty="0"/>
              <a:t> </a:t>
            </a:r>
            <a:endParaRPr lang="fr-FR" sz="2400" dirty="0"/>
          </a:p>
          <a:p>
            <a:r>
              <a:rPr lang="nl-BE" b="1" dirty="0" smtClean="0"/>
              <a:t>Probleemstelling: waar komt de </a:t>
            </a:r>
            <a:r>
              <a:rPr lang="nl-BE" b="1" dirty="0" err="1" smtClean="0"/>
              <a:t>dizuurstof</a:t>
            </a:r>
            <a:r>
              <a:rPr lang="nl-BE" b="1" dirty="0" smtClean="0"/>
              <a:t> die vissen nodig hebben vandaan?</a:t>
            </a:r>
          </a:p>
          <a:p>
            <a:endParaRPr lang="nl-BE" b="1" dirty="0" smtClean="0"/>
          </a:p>
          <a:p>
            <a:endParaRPr lang="nl-BE" b="1" dirty="0"/>
          </a:p>
          <a:p>
            <a:endParaRPr lang="nl-BE" b="1" dirty="0" smtClean="0"/>
          </a:p>
          <a:p>
            <a:endParaRPr lang="nl-BE" b="1" dirty="0"/>
          </a:p>
          <a:p>
            <a:endParaRPr lang="nl-BE" b="1" dirty="0" smtClean="0"/>
          </a:p>
          <a:p>
            <a:endParaRPr lang="nl-BE" b="1" dirty="0"/>
          </a:p>
          <a:p>
            <a:endParaRPr lang="nl-BE" b="1" dirty="0" smtClean="0"/>
          </a:p>
          <a:p>
            <a:r>
              <a:rPr lang="nl-BE" b="1" dirty="0" smtClean="0"/>
              <a:t>               </a:t>
            </a:r>
          </a:p>
          <a:p>
            <a:pPr marL="342900" indent="-342900">
              <a:buAutoNum type="alphaLcParenR"/>
            </a:pPr>
            <a:r>
              <a:rPr lang="nl-BE" b="1" u="sng" dirty="0" smtClean="0"/>
              <a:t>Het onderwerp wordt verhelderd aan de hand van vragen in de klas </a:t>
            </a:r>
          </a:p>
          <a:p>
            <a:r>
              <a:rPr lang="nl-BE" dirty="0" smtClean="0"/>
              <a:t>	Voorbeelden:</a:t>
            </a:r>
          </a:p>
          <a:p>
            <a:r>
              <a:rPr lang="nl-BE" dirty="0" smtClean="0"/>
              <a:t>	- Vissen zijn levende wezens. Wat ademen ze in ?</a:t>
            </a:r>
          </a:p>
          <a:p>
            <a:r>
              <a:rPr lang="nl-BE" dirty="0" smtClean="0"/>
              <a:t>	- Waar vinden vissen </a:t>
            </a:r>
            <a:r>
              <a:rPr lang="nl-BE" dirty="0" err="1" smtClean="0"/>
              <a:t>dizuurstof</a:t>
            </a:r>
            <a:r>
              <a:rPr lang="nl-BE" dirty="0" smtClean="0"/>
              <a:t> ?</a:t>
            </a:r>
          </a:p>
          <a:p>
            <a:r>
              <a:rPr lang="nl-BE" dirty="0" smtClean="0"/>
              <a:t>	- Waar komt de </a:t>
            </a:r>
            <a:r>
              <a:rPr lang="nl-BE" dirty="0" err="1" smtClean="0"/>
              <a:t>dizuurstof</a:t>
            </a:r>
            <a:r>
              <a:rPr lang="nl-BE" dirty="0" smtClean="0"/>
              <a:t> in water vandaan ?</a:t>
            </a:r>
          </a:p>
          <a:p>
            <a:r>
              <a:rPr lang="nl-BE" dirty="0" smtClean="0"/>
              <a:t>	- En als er zich geen algen in het water bevinden ?       </a:t>
            </a:r>
          </a:p>
          <a:p>
            <a:pPr fontAlgn="base"/>
            <a:r>
              <a:rPr lang="fr-BE" dirty="0"/>
              <a:t> </a:t>
            </a:r>
            <a:endParaRPr lang="nl-BE" dirty="0" smtClean="0"/>
          </a:p>
          <a:p>
            <a:r>
              <a:rPr lang="nl-BE" b="1" dirty="0" smtClean="0"/>
              <a:t>b</a:t>
            </a:r>
            <a:r>
              <a:rPr lang="nl-BE" dirty="0" smtClean="0"/>
              <a:t>) </a:t>
            </a:r>
            <a:r>
              <a:rPr lang="nl-BE" b="1" u="sng" dirty="0" smtClean="0"/>
              <a:t>De leerlingen voeren elk een reeks experimenten uit</a:t>
            </a:r>
            <a:endParaRPr lang="nl-BE" dirty="0" smtClean="0"/>
          </a:p>
          <a:p>
            <a:r>
              <a:rPr lang="nl-BE" dirty="0" smtClean="0"/>
              <a:t> 	</a:t>
            </a:r>
            <a:r>
              <a:rPr lang="nl-BE" dirty="0" smtClean="0">
                <a:latin typeface="Wingdings"/>
                <a:ea typeface="Wingdings"/>
                <a:cs typeface="Wingdings"/>
                <a:sym typeface="Wingdings"/>
              </a:rPr>
              <a:t></a:t>
            </a:r>
            <a:r>
              <a:rPr lang="nl-BE" dirty="0">
                <a:sym typeface="Wingdings"/>
              </a:rPr>
              <a:t> </a:t>
            </a:r>
            <a:r>
              <a:rPr lang="nl-BE" dirty="0" smtClean="0">
                <a:sym typeface="Wingdings"/>
              </a:rPr>
              <a:t>Een materiemodel opstellen</a:t>
            </a:r>
            <a:endParaRPr lang="nl-BE" dirty="0"/>
          </a:p>
          <a:p>
            <a:r>
              <a:rPr lang="nl-BE" dirty="0"/>
              <a:t>	</a:t>
            </a:r>
            <a:r>
              <a:rPr lang="nl-BE" dirty="0" smtClean="0">
                <a:latin typeface="Wingdings"/>
                <a:ea typeface="Wingdings"/>
                <a:cs typeface="Wingdings"/>
                <a:sym typeface="Wingdings"/>
              </a:rPr>
              <a:t></a:t>
            </a:r>
            <a:r>
              <a:rPr lang="nl-BE" dirty="0">
                <a:sym typeface="Wingdings"/>
              </a:rPr>
              <a:t> </a:t>
            </a:r>
            <a:r>
              <a:rPr lang="nl-BE" dirty="0" smtClean="0">
                <a:sym typeface="Wingdings"/>
              </a:rPr>
              <a:t>Waarnemingen beschrijven</a:t>
            </a:r>
            <a:endParaRPr lang="nl-BE" dirty="0"/>
          </a:p>
          <a:p>
            <a:r>
              <a:rPr lang="nl-BE" dirty="0"/>
              <a:t>	</a:t>
            </a:r>
            <a:r>
              <a:rPr lang="nl-BE" dirty="0" smtClean="0">
                <a:latin typeface="Wingdings"/>
                <a:ea typeface="Wingdings"/>
                <a:cs typeface="Wingdings"/>
                <a:sym typeface="Wingdings"/>
              </a:rPr>
              <a:t></a:t>
            </a:r>
            <a:r>
              <a:rPr lang="nl-BE" dirty="0">
                <a:sym typeface="Wingdings"/>
              </a:rPr>
              <a:t> </a:t>
            </a:r>
            <a:r>
              <a:rPr lang="nl-BE" dirty="0" smtClean="0">
                <a:sym typeface="Wingdings"/>
              </a:rPr>
              <a:t>Hypothesen formuleren</a:t>
            </a:r>
            <a:endParaRPr lang="nl-BE" dirty="0" smtClean="0"/>
          </a:p>
          <a:p>
            <a:r>
              <a:rPr lang="nl-BE" dirty="0"/>
              <a:t>	</a:t>
            </a:r>
            <a:r>
              <a:rPr lang="nl-BE" dirty="0" smtClean="0">
                <a:latin typeface="Wingdings"/>
                <a:ea typeface="Wingdings"/>
                <a:cs typeface="Wingdings"/>
                <a:sym typeface="Wingdings"/>
              </a:rPr>
              <a:t></a:t>
            </a:r>
            <a:r>
              <a:rPr lang="nl-BE" dirty="0">
                <a:sym typeface="Wingdings"/>
              </a:rPr>
              <a:t> </a:t>
            </a:r>
            <a:r>
              <a:rPr lang="nl-BE" dirty="0" smtClean="0">
                <a:sym typeface="Wingdings"/>
              </a:rPr>
              <a:t>Waarnemingen verklaren</a:t>
            </a:r>
            <a:r>
              <a:rPr lang="nl-BE" dirty="0" smtClean="0"/>
              <a:t> </a:t>
            </a:r>
            <a:r>
              <a:rPr lang="nl-BE" dirty="0"/>
              <a:t> </a:t>
            </a:r>
            <a:endParaRPr lang="fr-FR" dirty="0"/>
          </a:p>
        </p:txBody>
      </p:sp>
      <p:pic>
        <p:nvPicPr>
          <p:cNvPr id="3" name="Image 2" descr="poisson-rouge.jpg"/>
          <p:cNvPicPr/>
          <p:nvPr/>
        </p:nvPicPr>
        <p:blipFill>
          <a:blip r:embed="rId3" cstate="print"/>
          <a:stretch>
            <a:fillRect/>
          </a:stretch>
        </p:blipFill>
        <p:spPr>
          <a:xfrm>
            <a:off x="4001451" y="1279781"/>
            <a:ext cx="1480820" cy="1485265"/>
          </a:xfrm>
          <a:prstGeom prst="rect">
            <a:avLst/>
          </a:prstGeom>
        </p:spPr>
      </p:pic>
      <p:pic>
        <p:nvPicPr>
          <p:cNvPr id="4" name="Image 3" descr="http://img.over-blog.com/600x800/1/92/85/77/poissons-clowns/2009-08-01-poisson-clown--4-.jpg"/>
          <p:cNvPicPr/>
          <p:nvPr/>
        </p:nvPicPr>
        <p:blipFill>
          <a:blip r:embed="rId4" cstate="print"/>
          <a:srcRect/>
          <a:stretch>
            <a:fillRect/>
          </a:stretch>
        </p:blipFill>
        <p:spPr bwMode="auto">
          <a:xfrm>
            <a:off x="1856569" y="1241144"/>
            <a:ext cx="1383030" cy="1463866"/>
          </a:xfrm>
          <a:prstGeom prst="rect">
            <a:avLst/>
          </a:prstGeom>
          <a:noFill/>
          <a:ln w="9525">
            <a:noFill/>
            <a:miter lim="800000"/>
            <a:headEnd/>
            <a:tailEnd/>
          </a:ln>
        </p:spPr>
      </p:pic>
      <p:sp>
        <p:nvSpPr>
          <p:cNvPr id="5" name="Tijdelijke aanduiding voor dianummer 4"/>
          <p:cNvSpPr>
            <a:spLocks noGrp="1"/>
          </p:cNvSpPr>
          <p:nvPr>
            <p:ph type="sldNum" sz="quarter" idx="12"/>
          </p:nvPr>
        </p:nvSpPr>
        <p:spPr/>
        <p:txBody>
          <a:bodyPr/>
          <a:lstStyle/>
          <a:p>
            <a:fld id="{847D1BEA-9E9B-A746-8A72-BD3288FBCC12}" type="slidenum">
              <a:rPr lang="fr-FR" smtClean="0"/>
              <a:pPr/>
              <a:t>6</a:t>
            </a:fld>
            <a:endParaRPr lang="fr-FR"/>
          </a:p>
        </p:txBody>
      </p:sp>
    </p:spTree>
    <p:extLst>
      <p:ext uri="{BB962C8B-B14F-4D97-AF65-F5344CB8AC3E}">
        <p14:creationId xmlns="" xmlns:p14="http://schemas.microsoft.com/office/powerpoint/2010/main" val="386089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Effect transition="in" filter="fade">
                                      <p:cBhvr>
                                        <p:cTn id="7" dur="500"/>
                                        <p:tgtEl>
                                          <p:spTgt spid="2">
                                            <p:txEl>
                                              <p:pRg st="10" end="1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1" end="11"/>
                                            </p:txEl>
                                          </p:spTgt>
                                        </p:tgtEl>
                                        <p:attrNameLst>
                                          <p:attrName>style.visibility</p:attrName>
                                        </p:attrNameLst>
                                      </p:cBhvr>
                                      <p:to>
                                        <p:strVal val="visible"/>
                                      </p:to>
                                    </p:set>
                                    <p:animEffect transition="in" filter="fade">
                                      <p:cBhvr>
                                        <p:cTn id="10" dur="500"/>
                                        <p:tgtEl>
                                          <p:spTgt spid="2">
                                            <p:txEl>
                                              <p:pRg st="11" end="1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2" end="12"/>
                                            </p:txEl>
                                          </p:spTgt>
                                        </p:tgtEl>
                                        <p:attrNameLst>
                                          <p:attrName>style.visibility</p:attrName>
                                        </p:attrNameLst>
                                      </p:cBhvr>
                                      <p:to>
                                        <p:strVal val="visible"/>
                                      </p:to>
                                    </p:set>
                                    <p:animEffect transition="in" filter="fade">
                                      <p:cBhvr>
                                        <p:cTn id="13" dur="500"/>
                                        <p:tgtEl>
                                          <p:spTgt spid="2">
                                            <p:txEl>
                                              <p:pRg st="12" end="1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3" end="13"/>
                                            </p:txEl>
                                          </p:spTgt>
                                        </p:tgtEl>
                                        <p:attrNameLst>
                                          <p:attrName>style.visibility</p:attrName>
                                        </p:attrNameLst>
                                      </p:cBhvr>
                                      <p:to>
                                        <p:strVal val="visible"/>
                                      </p:to>
                                    </p:set>
                                    <p:animEffect transition="in" filter="fade">
                                      <p:cBhvr>
                                        <p:cTn id="16" dur="500"/>
                                        <p:tgtEl>
                                          <p:spTgt spid="2">
                                            <p:txEl>
                                              <p:pRg st="13" end="1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14" end="14"/>
                                            </p:txEl>
                                          </p:spTgt>
                                        </p:tgtEl>
                                        <p:attrNameLst>
                                          <p:attrName>style.visibility</p:attrName>
                                        </p:attrNameLst>
                                      </p:cBhvr>
                                      <p:to>
                                        <p:strVal val="visible"/>
                                      </p:to>
                                    </p:set>
                                    <p:animEffect transition="in" filter="fade">
                                      <p:cBhvr>
                                        <p:cTn id="19" dur="500"/>
                                        <p:tgtEl>
                                          <p:spTgt spid="2">
                                            <p:txEl>
                                              <p:pRg st="14" end="1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15" end="15"/>
                                            </p:txEl>
                                          </p:spTgt>
                                        </p:tgtEl>
                                        <p:attrNameLst>
                                          <p:attrName>style.visibility</p:attrName>
                                        </p:attrNameLst>
                                      </p:cBhvr>
                                      <p:to>
                                        <p:strVal val="visible"/>
                                      </p:to>
                                    </p:set>
                                    <p:animEffect transition="in" filter="fade">
                                      <p:cBhvr>
                                        <p:cTn id="22" dur="500"/>
                                        <p:tgtEl>
                                          <p:spTgt spid="2">
                                            <p:txEl>
                                              <p:pRg st="15" end="1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7" end="17"/>
                                            </p:txEl>
                                          </p:spTgt>
                                        </p:tgtEl>
                                        <p:attrNameLst>
                                          <p:attrName>style.visibility</p:attrName>
                                        </p:attrNameLst>
                                      </p:cBhvr>
                                      <p:to>
                                        <p:strVal val="visible"/>
                                      </p:to>
                                    </p:set>
                                    <p:animEffect transition="in" filter="fade">
                                      <p:cBhvr>
                                        <p:cTn id="27" dur="500"/>
                                        <p:tgtEl>
                                          <p:spTgt spid="2">
                                            <p:txEl>
                                              <p:pRg st="17" end="1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8" end="18"/>
                                            </p:txEl>
                                          </p:spTgt>
                                        </p:tgtEl>
                                        <p:attrNameLst>
                                          <p:attrName>style.visibility</p:attrName>
                                        </p:attrNameLst>
                                      </p:cBhvr>
                                      <p:to>
                                        <p:strVal val="visible"/>
                                      </p:to>
                                    </p:set>
                                    <p:animEffect transition="in" filter="fade">
                                      <p:cBhvr>
                                        <p:cTn id="30" dur="500"/>
                                        <p:tgtEl>
                                          <p:spTgt spid="2">
                                            <p:txEl>
                                              <p:pRg st="18" end="1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9" end="19"/>
                                            </p:txEl>
                                          </p:spTgt>
                                        </p:tgtEl>
                                        <p:attrNameLst>
                                          <p:attrName>style.visibility</p:attrName>
                                        </p:attrNameLst>
                                      </p:cBhvr>
                                      <p:to>
                                        <p:strVal val="visible"/>
                                      </p:to>
                                    </p:set>
                                    <p:animEffect transition="in" filter="fade">
                                      <p:cBhvr>
                                        <p:cTn id="33" dur="500"/>
                                        <p:tgtEl>
                                          <p:spTgt spid="2">
                                            <p:txEl>
                                              <p:pRg st="19" end="1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20" end="20"/>
                                            </p:txEl>
                                          </p:spTgt>
                                        </p:tgtEl>
                                        <p:attrNameLst>
                                          <p:attrName>style.visibility</p:attrName>
                                        </p:attrNameLst>
                                      </p:cBhvr>
                                      <p:to>
                                        <p:strVal val="visible"/>
                                      </p:to>
                                    </p:set>
                                    <p:animEffect transition="in" filter="fade">
                                      <p:cBhvr>
                                        <p:cTn id="36" dur="500"/>
                                        <p:tgtEl>
                                          <p:spTgt spid="2">
                                            <p:txEl>
                                              <p:pRg st="20" end="2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21" end="21"/>
                                            </p:txEl>
                                          </p:spTgt>
                                        </p:tgtEl>
                                        <p:attrNameLst>
                                          <p:attrName>style.visibility</p:attrName>
                                        </p:attrNameLst>
                                      </p:cBhvr>
                                      <p:to>
                                        <p:strVal val="visible"/>
                                      </p:to>
                                    </p:set>
                                    <p:animEffect transition="in" filter="fade">
                                      <p:cBhvr>
                                        <p:cTn id="39" dur="500"/>
                                        <p:tgtEl>
                                          <p:spTgt spid="2">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10075" y="404468"/>
            <a:ext cx="8267631" cy="6032421"/>
          </a:xfrm>
          <a:prstGeom prst="rect">
            <a:avLst/>
          </a:prstGeom>
          <a:noFill/>
        </p:spPr>
        <p:txBody>
          <a:bodyPr wrap="square" rtlCol="0">
            <a:spAutoFit/>
          </a:bodyPr>
          <a:lstStyle/>
          <a:p>
            <a:r>
              <a:rPr lang="nl-BE" sz="2400" b="1" dirty="0">
                <a:solidFill>
                  <a:srgbClr val="3366FF"/>
                </a:solidFill>
              </a:rPr>
              <a:t>2. Het onderwerp </a:t>
            </a:r>
            <a:r>
              <a:rPr lang="nl-BE" sz="2400" b="1" dirty="0" smtClean="0">
                <a:solidFill>
                  <a:srgbClr val="3366FF"/>
                </a:solidFill>
              </a:rPr>
              <a:t>verhelderen</a:t>
            </a:r>
          </a:p>
          <a:p>
            <a:pPr fontAlgn="base"/>
            <a:r>
              <a:rPr lang="fr-BE" b="1" dirty="0" err="1" smtClean="0"/>
              <a:t>Experiment</a:t>
            </a:r>
            <a:r>
              <a:rPr lang="fr-BE" b="1" dirty="0" smtClean="0"/>
              <a:t> </a:t>
            </a:r>
            <a:r>
              <a:rPr lang="fr-BE" b="1" dirty="0"/>
              <a:t>1 </a:t>
            </a:r>
            <a:endParaRPr lang="fr-FR" dirty="0"/>
          </a:p>
          <a:p>
            <a:endParaRPr lang="fr-FR" dirty="0" smtClean="0"/>
          </a:p>
          <a:p>
            <a:endParaRPr lang="fr-FR" dirty="0" smtClean="0"/>
          </a:p>
          <a:p>
            <a:r>
              <a:rPr lang="fr-FR" dirty="0" smtClean="0"/>
              <a:t/>
            </a:r>
            <a:br>
              <a:rPr lang="fr-FR" dirty="0" smtClean="0"/>
            </a:br>
            <a:r>
              <a:rPr lang="fr-FR" dirty="0" smtClean="0"/>
              <a:t>	</a:t>
            </a:r>
            <a:endParaRPr lang="fr-FR" b="1" dirty="0" smtClean="0"/>
          </a:p>
          <a:p>
            <a:r>
              <a:rPr lang="nl-BE" dirty="0" smtClean="0">
                <a:latin typeface="Wingdings"/>
                <a:ea typeface="Wingdings"/>
                <a:cs typeface="Wingdings"/>
                <a:sym typeface="Wingdings"/>
              </a:rPr>
              <a:t>						 		 	 </a:t>
            </a:r>
          </a:p>
          <a:p>
            <a:endParaRPr lang="fr-BE" b="1" dirty="0" smtClean="0"/>
          </a:p>
          <a:p>
            <a:endParaRPr lang="fr-BE" b="1" dirty="0" smtClean="0"/>
          </a:p>
          <a:p>
            <a:endParaRPr lang="fr-BE" b="1" dirty="0"/>
          </a:p>
          <a:p>
            <a:endParaRPr lang="fr-BE" b="1" dirty="0"/>
          </a:p>
          <a:p>
            <a:r>
              <a:rPr lang="fr-BE" b="1" dirty="0" err="1" smtClean="0"/>
              <a:t>Waarneming</a:t>
            </a:r>
            <a:endParaRPr lang="fr-FR" b="1" dirty="0"/>
          </a:p>
          <a:p>
            <a:r>
              <a:rPr lang="fr-BE" dirty="0" err="1" smtClean="0"/>
              <a:t>Het</a:t>
            </a:r>
            <a:r>
              <a:rPr lang="fr-BE" dirty="0" smtClean="0"/>
              <a:t> volume van </a:t>
            </a:r>
            <a:r>
              <a:rPr lang="fr-BE" dirty="0" err="1" smtClean="0"/>
              <a:t>het</a:t>
            </a:r>
            <a:r>
              <a:rPr lang="fr-BE" dirty="0" smtClean="0"/>
              <a:t> </a:t>
            </a:r>
            <a:r>
              <a:rPr lang="fr-BE" dirty="0" err="1" smtClean="0"/>
              <a:t>mengsel</a:t>
            </a:r>
            <a:r>
              <a:rPr lang="fr-BE" dirty="0" smtClean="0"/>
              <a:t> </a:t>
            </a:r>
            <a:r>
              <a:rPr lang="fr-BE" dirty="0" err="1" smtClean="0"/>
              <a:t>is</a:t>
            </a:r>
            <a:r>
              <a:rPr lang="fr-BE" dirty="0" smtClean="0"/>
              <a:t> </a:t>
            </a:r>
            <a:r>
              <a:rPr lang="fr-BE" dirty="0" err="1" smtClean="0"/>
              <a:t>kleiner</a:t>
            </a:r>
            <a:r>
              <a:rPr lang="fr-BE" dirty="0" smtClean="0"/>
              <a:t> dan 200 </a:t>
            </a:r>
            <a:r>
              <a:rPr lang="fr-BE" dirty="0" err="1" smtClean="0"/>
              <a:t>mL</a:t>
            </a:r>
            <a:r>
              <a:rPr lang="fr-BE" dirty="0" smtClean="0"/>
              <a:t>.</a:t>
            </a:r>
          </a:p>
          <a:p>
            <a:endParaRPr lang="fr-BE" b="1" dirty="0" smtClean="0"/>
          </a:p>
          <a:p>
            <a:r>
              <a:rPr lang="fr-BE" b="1" dirty="0" err="1" smtClean="0"/>
              <a:t>Verklaring</a:t>
            </a:r>
            <a:endParaRPr lang="fr-FR" b="1" dirty="0"/>
          </a:p>
          <a:p>
            <a:r>
              <a:rPr lang="fr-BE" dirty="0" err="1" smtClean="0"/>
              <a:t>Door</a:t>
            </a:r>
            <a:r>
              <a:rPr lang="fr-BE" dirty="0" smtClean="0"/>
              <a:t> te </a:t>
            </a:r>
            <a:r>
              <a:rPr lang="fr-BE" dirty="0" err="1" smtClean="0"/>
              <a:t>schudden</a:t>
            </a:r>
            <a:r>
              <a:rPr lang="fr-BE" dirty="0" smtClean="0"/>
              <a:t> </a:t>
            </a:r>
            <a:r>
              <a:rPr lang="fr-BE" dirty="0" err="1" smtClean="0"/>
              <a:t>schuiven</a:t>
            </a:r>
            <a:r>
              <a:rPr lang="fr-BE" dirty="0" smtClean="0"/>
              <a:t> de </a:t>
            </a:r>
            <a:r>
              <a:rPr lang="fr-BE" dirty="0" err="1" smtClean="0"/>
              <a:t>rijstkorrels</a:t>
            </a:r>
            <a:r>
              <a:rPr lang="fr-BE" dirty="0" smtClean="0"/>
              <a:t> </a:t>
            </a:r>
            <a:r>
              <a:rPr lang="fr-BE" dirty="0" err="1" smtClean="0"/>
              <a:t>tussen</a:t>
            </a:r>
            <a:r>
              <a:rPr lang="fr-BE" dirty="0" smtClean="0"/>
              <a:t> de </a:t>
            </a:r>
            <a:r>
              <a:rPr lang="fr-BE" dirty="0" err="1" smtClean="0"/>
              <a:t>bonen</a:t>
            </a:r>
            <a:r>
              <a:rPr lang="fr-BE" dirty="0" smtClean="0"/>
              <a:t>.</a:t>
            </a:r>
          </a:p>
          <a:p>
            <a:endParaRPr lang="fr-BE" sz="2000" b="1" dirty="0" smtClean="0"/>
          </a:p>
          <a:p>
            <a:r>
              <a:rPr lang="nl-BE" b="1" dirty="0" smtClean="0"/>
              <a:t>Modellering</a:t>
            </a:r>
            <a:endParaRPr lang="fr-FR" dirty="0"/>
          </a:p>
          <a:p>
            <a:r>
              <a:rPr lang="fr-BE" dirty="0" smtClean="0"/>
              <a:t>De </a:t>
            </a:r>
            <a:r>
              <a:rPr lang="fr-BE" dirty="0" err="1" smtClean="0"/>
              <a:t>materie</a:t>
            </a:r>
            <a:r>
              <a:rPr lang="fr-BE" dirty="0" smtClean="0"/>
              <a:t> </a:t>
            </a:r>
            <a:r>
              <a:rPr lang="fr-BE" dirty="0" err="1" smtClean="0"/>
              <a:t>bestaat</a:t>
            </a:r>
            <a:r>
              <a:rPr lang="fr-BE" dirty="0" smtClean="0"/>
              <a:t> </a:t>
            </a:r>
            <a:r>
              <a:rPr lang="fr-BE" dirty="0" err="1" smtClean="0"/>
              <a:t>uit</a:t>
            </a:r>
            <a:r>
              <a:rPr lang="fr-BE" dirty="0" smtClean="0"/>
              <a:t> </a:t>
            </a:r>
            <a:r>
              <a:rPr lang="fr-BE" dirty="0" err="1" smtClean="0"/>
              <a:t>zeer</a:t>
            </a:r>
            <a:r>
              <a:rPr lang="fr-BE" dirty="0" smtClean="0"/>
              <a:t> </a:t>
            </a:r>
            <a:r>
              <a:rPr lang="fr-BE" dirty="0" err="1" smtClean="0"/>
              <a:t>kleine</a:t>
            </a:r>
            <a:r>
              <a:rPr lang="fr-BE" dirty="0" smtClean="0"/>
              <a:t> </a:t>
            </a:r>
            <a:r>
              <a:rPr lang="fr-BE" dirty="0" err="1" smtClean="0"/>
              <a:t>deeltjes</a:t>
            </a:r>
            <a:r>
              <a:rPr lang="fr-BE" dirty="0" smtClean="0"/>
              <a:t>: </a:t>
            </a:r>
            <a:r>
              <a:rPr lang="fr-BE" b="1" dirty="0" err="1" smtClean="0"/>
              <a:t>moleculen</a:t>
            </a:r>
            <a:endParaRPr lang="fr-BE" b="1" dirty="0" smtClean="0"/>
          </a:p>
          <a:p>
            <a:r>
              <a:rPr lang="fr-BE" dirty="0" err="1" smtClean="0"/>
              <a:t>Moleculen</a:t>
            </a:r>
            <a:r>
              <a:rPr lang="fr-BE" dirty="0" smtClean="0"/>
              <a:t> </a:t>
            </a:r>
            <a:r>
              <a:rPr lang="fr-BE" dirty="0" err="1" smtClean="0"/>
              <a:t>zijn</a:t>
            </a:r>
            <a:r>
              <a:rPr lang="fr-BE" dirty="0" smtClean="0"/>
              <a:t> van </a:t>
            </a:r>
            <a:r>
              <a:rPr lang="fr-BE" dirty="0" err="1" smtClean="0"/>
              <a:t>elkaar</a:t>
            </a:r>
            <a:r>
              <a:rPr lang="fr-BE" dirty="0" smtClean="0"/>
              <a:t> </a:t>
            </a:r>
            <a:r>
              <a:rPr lang="fr-BE" dirty="0" err="1" smtClean="0"/>
              <a:t>gescheiden</a:t>
            </a:r>
            <a:r>
              <a:rPr lang="fr-BE" dirty="0" smtClean="0"/>
              <a:t> </a:t>
            </a:r>
            <a:r>
              <a:rPr lang="fr-BE" dirty="0" err="1" smtClean="0"/>
              <a:t>door</a:t>
            </a:r>
            <a:r>
              <a:rPr lang="fr-BE" dirty="0" smtClean="0"/>
              <a:t> </a:t>
            </a:r>
            <a:r>
              <a:rPr lang="fr-BE" b="1" dirty="0" err="1" smtClean="0"/>
              <a:t>intermoleculaire</a:t>
            </a:r>
            <a:r>
              <a:rPr lang="fr-BE" b="1" dirty="0" smtClean="0"/>
              <a:t> </a:t>
            </a:r>
            <a:r>
              <a:rPr lang="fr-BE" b="1" dirty="0" err="1" smtClean="0"/>
              <a:t>ruimten</a:t>
            </a:r>
            <a:r>
              <a:rPr lang="fr-BE" b="1" dirty="0" smtClean="0"/>
              <a:t>.</a:t>
            </a:r>
            <a:endParaRPr lang="fr-BE" dirty="0" smtClean="0"/>
          </a:p>
          <a:p>
            <a:endParaRPr lang="fr-FR" dirty="0"/>
          </a:p>
        </p:txBody>
      </p:sp>
      <p:sp>
        <p:nvSpPr>
          <p:cNvPr id="4" name="Tijdelijke aanduiding voor dianummer 3"/>
          <p:cNvSpPr>
            <a:spLocks noGrp="1"/>
          </p:cNvSpPr>
          <p:nvPr>
            <p:ph type="sldNum" sz="quarter" idx="12"/>
          </p:nvPr>
        </p:nvSpPr>
        <p:spPr/>
        <p:txBody>
          <a:bodyPr/>
          <a:lstStyle/>
          <a:p>
            <a:fld id="{847D1BEA-9E9B-A746-8A72-BD3288FBCC12}" type="slidenum">
              <a:rPr lang="fr-FR" smtClean="0"/>
              <a:pPr/>
              <a:t>7</a:t>
            </a:fld>
            <a:endParaRPr lang="fr-FR"/>
          </a:p>
        </p:txBody>
      </p:sp>
      <p:pic>
        <p:nvPicPr>
          <p:cNvPr id="1257" name="Picture 233"/>
          <p:cNvPicPr>
            <a:picLocks noChangeAspect="1" noChangeArrowheads="1"/>
          </p:cNvPicPr>
          <p:nvPr/>
        </p:nvPicPr>
        <p:blipFill>
          <a:blip r:embed="rId3"/>
          <a:srcRect l="28718" t="41373" r="21889" b="22535"/>
          <a:stretch>
            <a:fillRect/>
          </a:stretch>
        </p:blipFill>
        <p:spPr bwMode="auto">
          <a:xfrm>
            <a:off x="1751527" y="1094699"/>
            <a:ext cx="5958821" cy="2448000"/>
          </a:xfrm>
          <a:prstGeom prst="rect">
            <a:avLst/>
          </a:prstGeom>
          <a:noFill/>
          <a:ln w="9525">
            <a:noFill/>
            <a:miter lim="800000"/>
            <a:headEnd/>
            <a:tailEnd/>
          </a:ln>
        </p:spPr>
      </p:pic>
    </p:spTree>
    <p:extLst>
      <p:ext uri="{BB962C8B-B14F-4D97-AF65-F5344CB8AC3E}">
        <p14:creationId xmlns="" xmlns:p14="http://schemas.microsoft.com/office/powerpoint/2010/main" val="39578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Effect transition="in" filter="fade">
                                      <p:cBhvr>
                                        <p:cTn id="7" dur="500"/>
                                        <p:tgtEl>
                                          <p:spTgt spid="2">
                                            <p:txEl>
                                              <p:pRg st="10" end="1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1" end="11"/>
                                            </p:txEl>
                                          </p:spTgt>
                                        </p:tgtEl>
                                        <p:attrNameLst>
                                          <p:attrName>style.visibility</p:attrName>
                                        </p:attrNameLst>
                                      </p:cBhvr>
                                      <p:to>
                                        <p:strVal val="visible"/>
                                      </p:to>
                                    </p:set>
                                    <p:animEffect transition="in" filter="fade">
                                      <p:cBhvr>
                                        <p:cTn id="10" dur="500"/>
                                        <p:tgtEl>
                                          <p:spTgt spid="2">
                                            <p:txEl>
                                              <p:pRg st="11" end="1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3" end="13"/>
                                            </p:txEl>
                                          </p:spTgt>
                                        </p:tgtEl>
                                        <p:attrNameLst>
                                          <p:attrName>style.visibility</p:attrName>
                                        </p:attrNameLst>
                                      </p:cBhvr>
                                      <p:to>
                                        <p:strVal val="visible"/>
                                      </p:to>
                                    </p:set>
                                    <p:animEffect transition="in" filter="fade">
                                      <p:cBhvr>
                                        <p:cTn id="15" dur="500"/>
                                        <p:tgtEl>
                                          <p:spTgt spid="2">
                                            <p:txEl>
                                              <p:pRg st="13" end="1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14" end="14"/>
                                            </p:txEl>
                                          </p:spTgt>
                                        </p:tgtEl>
                                        <p:attrNameLst>
                                          <p:attrName>style.visibility</p:attrName>
                                        </p:attrNameLst>
                                      </p:cBhvr>
                                      <p:to>
                                        <p:strVal val="visible"/>
                                      </p:to>
                                    </p:set>
                                    <p:animEffect transition="in" filter="fade">
                                      <p:cBhvr>
                                        <p:cTn id="18" dur="500"/>
                                        <p:tgtEl>
                                          <p:spTgt spid="2">
                                            <p:txEl>
                                              <p:pRg st="14" end="1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16" end="16"/>
                                            </p:txEl>
                                          </p:spTgt>
                                        </p:tgtEl>
                                        <p:attrNameLst>
                                          <p:attrName>style.visibility</p:attrName>
                                        </p:attrNameLst>
                                      </p:cBhvr>
                                      <p:to>
                                        <p:strVal val="visible"/>
                                      </p:to>
                                    </p:set>
                                    <p:animEffect transition="in" filter="fade">
                                      <p:cBhvr>
                                        <p:cTn id="23" dur="500"/>
                                        <p:tgtEl>
                                          <p:spTgt spid="2">
                                            <p:txEl>
                                              <p:pRg st="16" end="1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17" end="17"/>
                                            </p:txEl>
                                          </p:spTgt>
                                        </p:tgtEl>
                                        <p:attrNameLst>
                                          <p:attrName>style.visibility</p:attrName>
                                        </p:attrNameLst>
                                      </p:cBhvr>
                                      <p:to>
                                        <p:strVal val="visible"/>
                                      </p:to>
                                    </p:set>
                                    <p:animEffect transition="in" filter="fade">
                                      <p:cBhvr>
                                        <p:cTn id="26" dur="500"/>
                                        <p:tgtEl>
                                          <p:spTgt spid="2">
                                            <p:txEl>
                                              <p:pRg st="17" end="1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8" end="18"/>
                                            </p:txEl>
                                          </p:spTgt>
                                        </p:tgtEl>
                                        <p:attrNameLst>
                                          <p:attrName>style.visibility</p:attrName>
                                        </p:attrNameLst>
                                      </p:cBhvr>
                                      <p:to>
                                        <p:strVal val="visible"/>
                                      </p:to>
                                    </p:set>
                                    <p:animEffect transition="in" filter="fade">
                                      <p:cBhvr>
                                        <p:cTn id="29"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6846" y="351554"/>
            <a:ext cx="8241175" cy="5724644"/>
          </a:xfrm>
          <a:prstGeom prst="rect">
            <a:avLst/>
          </a:prstGeom>
          <a:noFill/>
        </p:spPr>
        <p:txBody>
          <a:bodyPr wrap="square" rtlCol="0">
            <a:spAutoFit/>
          </a:bodyPr>
          <a:lstStyle/>
          <a:p>
            <a:r>
              <a:rPr lang="nl-BE" sz="2400" b="1" dirty="0">
                <a:solidFill>
                  <a:srgbClr val="3366FF"/>
                </a:solidFill>
              </a:rPr>
              <a:t>3. Een verklaring </a:t>
            </a:r>
            <a:r>
              <a:rPr lang="nl-BE" sz="2400" b="1" dirty="0" smtClean="0">
                <a:solidFill>
                  <a:srgbClr val="3366FF"/>
                </a:solidFill>
              </a:rPr>
              <a:t>opstellen</a:t>
            </a:r>
          </a:p>
          <a:p>
            <a:r>
              <a:rPr lang="fr-BE" b="1" dirty="0" err="1" smtClean="0"/>
              <a:t>Experiment</a:t>
            </a:r>
            <a:r>
              <a:rPr lang="fr-BE" b="1" dirty="0" smtClean="0"/>
              <a:t> 2 -  </a:t>
            </a:r>
            <a:r>
              <a:rPr lang="fr-BE" b="1" dirty="0" err="1" smtClean="0"/>
              <a:t>Diffusie</a:t>
            </a:r>
            <a:r>
              <a:rPr lang="fr-BE" b="1" dirty="0" smtClean="0"/>
              <a:t> van </a:t>
            </a:r>
            <a:r>
              <a:rPr lang="fr-BE" b="1" dirty="0" err="1" smtClean="0"/>
              <a:t>een</a:t>
            </a:r>
            <a:r>
              <a:rPr lang="fr-BE" b="1" dirty="0" smtClean="0"/>
              <a:t> </a:t>
            </a:r>
            <a:r>
              <a:rPr lang="fr-BE" b="1" dirty="0" err="1" smtClean="0"/>
              <a:t>gas</a:t>
            </a:r>
            <a:r>
              <a:rPr lang="fr-BE" b="1" dirty="0" smtClean="0"/>
              <a:t> in </a:t>
            </a:r>
            <a:r>
              <a:rPr lang="fr-BE" b="1" dirty="0" err="1" smtClean="0"/>
              <a:t>een</a:t>
            </a:r>
            <a:r>
              <a:rPr lang="fr-BE" b="1" dirty="0" smtClean="0"/>
              <a:t> </a:t>
            </a:r>
            <a:r>
              <a:rPr lang="fr-BE" b="1" dirty="0" err="1" smtClean="0"/>
              <a:t>gas</a:t>
            </a:r>
            <a:endParaRPr lang="fr-BE" b="1" dirty="0" smtClean="0"/>
          </a:p>
          <a:p>
            <a:r>
              <a:rPr lang="fr-BE" dirty="0" smtClean="0"/>
              <a:t>	</a:t>
            </a:r>
          </a:p>
          <a:p>
            <a:r>
              <a:rPr lang="fr-FR" dirty="0"/>
              <a:t> </a:t>
            </a:r>
            <a:endParaRPr lang="fr-FR" b="1" dirty="0"/>
          </a:p>
          <a:p>
            <a:r>
              <a:rPr lang="fr-FR" i="1" dirty="0" smtClean="0"/>
              <a:t>	</a:t>
            </a:r>
            <a:r>
              <a:rPr lang="fr-FR" i="1" dirty="0" err="1" smtClean="0"/>
              <a:t>kurk</a:t>
            </a:r>
            <a:r>
              <a:rPr lang="fr-FR" b="1" dirty="0" smtClean="0"/>
              <a:t>                                                                                                                         </a:t>
            </a:r>
            <a:r>
              <a:rPr lang="fr-FR" i="1" dirty="0" err="1" smtClean="0"/>
              <a:t>kurk</a:t>
            </a:r>
            <a:endParaRPr lang="fr-FR" b="1" dirty="0"/>
          </a:p>
          <a:p>
            <a:r>
              <a:rPr lang="fr-FR" b="1" dirty="0"/>
              <a:t> </a:t>
            </a:r>
          </a:p>
          <a:p>
            <a:r>
              <a:rPr lang="fr-FR" i="1" dirty="0" smtClean="0"/>
              <a:t>tampon </a:t>
            </a:r>
            <a:r>
              <a:rPr lang="fr-FR" i="1" dirty="0" err="1" smtClean="0"/>
              <a:t>doordrenkt</a:t>
            </a:r>
            <a:r>
              <a:rPr lang="fr-FR" i="1" dirty="0" smtClean="0"/>
              <a:t> met </a:t>
            </a:r>
            <a:r>
              <a:rPr lang="fr-FR" i="1" dirty="0" err="1" smtClean="0"/>
              <a:t>ammoniakoplossing</a:t>
            </a:r>
            <a:r>
              <a:rPr lang="fr-FR" i="1" dirty="0" smtClean="0"/>
              <a:t>              </a:t>
            </a:r>
            <a:r>
              <a:rPr lang="fr-FR" i="1" dirty="0" err="1" smtClean="0"/>
              <a:t>indicatorpapier</a:t>
            </a:r>
            <a:endParaRPr lang="fr-FR" b="1" dirty="0"/>
          </a:p>
          <a:p>
            <a:r>
              <a:rPr lang="fr-FR" dirty="0"/>
              <a:t> </a:t>
            </a:r>
            <a:endParaRPr lang="fr-BE" b="1" dirty="0"/>
          </a:p>
          <a:p>
            <a:endParaRPr lang="fr-BE" b="1" dirty="0" smtClean="0"/>
          </a:p>
          <a:p>
            <a:r>
              <a:rPr lang="fr-BE" b="1" dirty="0" err="1" smtClean="0"/>
              <a:t>Waarneming</a:t>
            </a:r>
            <a:endParaRPr lang="fr-FR" b="1" dirty="0"/>
          </a:p>
          <a:p>
            <a:r>
              <a:rPr lang="fr-BE" dirty="0" smtClean="0"/>
              <a:t>De </a:t>
            </a:r>
            <a:r>
              <a:rPr lang="fr-BE" dirty="0" err="1" smtClean="0"/>
              <a:t>strookjes</a:t>
            </a:r>
            <a:r>
              <a:rPr lang="fr-BE" dirty="0" smtClean="0"/>
              <a:t> </a:t>
            </a:r>
            <a:r>
              <a:rPr lang="fr-BE" dirty="0" err="1" smtClean="0"/>
              <a:t>indicatorpapier</a:t>
            </a:r>
            <a:r>
              <a:rPr lang="fr-BE" dirty="0" smtClean="0"/>
              <a:t> </a:t>
            </a:r>
            <a:r>
              <a:rPr lang="fr-BE" dirty="0" err="1" smtClean="0"/>
              <a:t>veranderen</a:t>
            </a:r>
            <a:r>
              <a:rPr lang="fr-BE" dirty="0" smtClean="0"/>
              <a:t> van </a:t>
            </a:r>
            <a:r>
              <a:rPr lang="fr-BE" dirty="0" err="1" smtClean="0"/>
              <a:t>kleur</a:t>
            </a:r>
            <a:r>
              <a:rPr lang="fr-BE" dirty="0" smtClean="0"/>
              <a:t>. </a:t>
            </a:r>
            <a:r>
              <a:rPr lang="fr-BE" dirty="0" err="1" smtClean="0"/>
              <a:t>Het</a:t>
            </a:r>
            <a:r>
              <a:rPr lang="fr-BE" dirty="0" smtClean="0"/>
              <a:t> </a:t>
            </a:r>
            <a:r>
              <a:rPr lang="fr-BE" dirty="0" err="1" smtClean="0"/>
              <a:t>verschijnsel</a:t>
            </a:r>
            <a:r>
              <a:rPr lang="fr-BE" dirty="0" smtClean="0"/>
              <a:t> </a:t>
            </a:r>
            <a:r>
              <a:rPr lang="fr-BE" dirty="0" err="1" smtClean="0"/>
              <a:t>start</a:t>
            </a:r>
            <a:r>
              <a:rPr lang="fr-BE" dirty="0" smtClean="0"/>
              <a:t> </a:t>
            </a:r>
            <a:r>
              <a:rPr lang="fr-BE" dirty="0" err="1" smtClean="0"/>
              <a:t>dicht</a:t>
            </a:r>
            <a:r>
              <a:rPr lang="fr-BE" dirty="0" smtClean="0"/>
              <a:t> </a:t>
            </a:r>
            <a:r>
              <a:rPr lang="fr-BE" dirty="0" err="1" smtClean="0"/>
              <a:t>bij</a:t>
            </a:r>
            <a:r>
              <a:rPr lang="fr-BE" dirty="0" smtClean="0"/>
              <a:t> de tampon en </a:t>
            </a:r>
            <a:r>
              <a:rPr lang="fr-BE" dirty="0" err="1" smtClean="0"/>
              <a:t>verspreidt</a:t>
            </a:r>
            <a:r>
              <a:rPr lang="fr-BE" dirty="0" smtClean="0"/>
              <a:t> </a:t>
            </a:r>
            <a:r>
              <a:rPr lang="fr-BE" dirty="0" err="1" smtClean="0"/>
              <a:t>zich</a:t>
            </a:r>
            <a:r>
              <a:rPr lang="fr-BE" dirty="0" smtClean="0"/>
              <a:t> </a:t>
            </a:r>
            <a:r>
              <a:rPr lang="fr-BE" dirty="0" err="1" smtClean="0"/>
              <a:t>geleidelijk</a:t>
            </a:r>
            <a:r>
              <a:rPr lang="fr-BE" dirty="0" smtClean="0"/>
              <a:t> </a:t>
            </a:r>
            <a:r>
              <a:rPr lang="fr-BE" dirty="0" err="1" smtClean="0"/>
              <a:t>naar</a:t>
            </a:r>
            <a:r>
              <a:rPr lang="fr-BE" dirty="0" smtClean="0"/>
              <a:t> </a:t>
            </a:r>
            <a:r>
              <a:rPr lang="fr-BE" dirty="0" err="1" smtClean="0"/>
              <a:t>het</a:t>
            </a:r>
            <a:r>
              <a:rPr lang="fr-BE" dirty="0" smtClean="0"/>
              <a:t> </a:t>
            </a:r>
            <a:r>
              <a:rPr lang="fr-BE" dirty="0" err="1" smtClean="0"/>
              <a:t>uiteinde</a:t>
            </a:r>
            <a:r>
              <a:rPr lang="fr-BE" dirty="0" smtClean="0"/>
              <a:t> van de buis.</a:t>
            </a:r>
          </a:p>
          <a:p>
            <a:endParaRPr lang="nl-BE" dirty="0"/>
          </a:p>
          <a:p>
            <a:r>
              <a:rPr lang="nl-BE" b="1" dirty="0" smtClean="0"/>
              <a:t>Hypothesen</a:t>
            </a:r>
          </a:p>
          <a:p>
            <a:r>
              <a:rPr lang="nl-BE" dirty="0" smtClean="0"/>
              <a:t>	</a:t>
            </a:r>
            <a:r>
              <a:rPr lang="nl-BE" dirty="0" smtClean="0">
                <a:latin typeface="Wingdings"/>
                <a:ea typeface="Wingdings"/>
                <a:cs typeface="Wingdings"/>
                <a:sym typeface="Wingdings"/>
              </a:rPr>
              <a:t></a:t>
            </a:r>
            <a:r>
              <a:rPr lang="nl-BE" dirty="0" smtClean="0">
                <a:ea typeface="Wingdings"/>
                <a:cs typeface="Wingdings"/>
                <a:sym typeface="Wingdings"/>
              </a:rPr>
              <a:t>Hypothesen van leerlingen noteren</a:t>
            </a:r>
            <a:endParaRPr lang="nl-BE" dirty="0" smtClean="0"/>
          </a:p>
          <a:p>
            <a:r>
              <a:rPr lang="nl-BE" dirty="0" smtClean="0"/>
              <a:t>	</a:t>
            </a:r>
            <a:r>
              <a:rPr lang="nl-BE" dirty="0" smtClean="0">
                <a:latin typeface="Wingdings"/>
                <a:ea typeface="Wingdings"/>
                <a:cs typeface="Wingdings"/>
                <a:sym typeface="Wingdings"/>
              </a:rPr>
              <a:t></a:t>
            </a:r>
            <a:r>
              <a:rPr lang="nl-BE" dirty="0" smtClean="0">
                <a:sym typeface="Wingdings"/>
              </a:rPr>
              <a:t>De hypothesen bediscussiëren</a:t>
            </a:r>
            <a:endParaRPr lang="nl-BE" dirty="0" smtClean="0"/>
          </a:p>
          <a:p>
            <a:r>
              <a:rPr lang="nl-BE" dirty="0" smtClean="0"/>
              <a:t>	</a:t>
            </a:r>
            <a:r>
              <a:rPr lang="nl-BE" dirty="0" smtClean="0">
                <a:latin typeface="Wingdings"/>
                <a:ea typeface="Wingdings"/>
                <a:cs typeface="Wingdings"/>
                <a:sym typeface="Wingdings"/>
              </a:rPr>
              <a:t></a:t>
            </a:r>
            <a:r>
              <a:rPr lang="nl-BE" dirty="0" smtClean="0">
                <a:sym typeface="Wingdings"/>
              </a:rPr>
              <a:t>Enkele hypothesen selecteren</a:t>
            </a:r>
            <a:endParaRPr lang="nl-BE" dirty="0" smtClean="0"/>
          </a:p>
          <a:p>
            <a:r>
              <a:rPr lang="nl-BE" dirty="0" smtClean="0">
                <a:latin typeface="Wingdings"/>
                <a:ea typeface="Wingdings"/>
                <a:cs typeface="Wingdings"/>
                <a:sym typeface="Wingdings"/>
              </a:rPr>
              <a:t>	</a:t>
            </a:r>
            <a:r>
              <a:rPr lang="nl-BE" dirty="0" smtClean="0">
                <a:sym typeface="Wingdings"/>
              </a:rPr>
              <a:t>Eventueel met nieuwe experimenten bevestigen</a:t>
            </a:r>
            <a:endParaRPr lang="fr-FR" dirty="0"/>
          </a:p>
          <a:p>
            <a:endParaRPr lang="fr-FR" dirty="0"/>
          </a:p>
          <a:p>
            <a:r>
              <a:rPr lang="fr-FR" dirty="0"/>
              <a:t>	</a:t>
            </a:r>
            <a:r>
              <a:rPr lang="nl-BE" dirty="0" smtClean="0">
                <a:latin typeface="Wingdings"/>
                <a:ea typeface="Wingdings"/>
                <a:cs typeface="Wingdings"/>
                <a:sym typeface="Wingdings"/>
              </a:rPr>
              <a:t></a:t>
            </a:r>
            <a:r>
              <a:rPr lang="nl-BE" dirty="0" smtClean="0">
                <a:ea typeface="Wingdings"/>
                <a:cs typeface="Wingdings"/>
                <a:sym typeface="Wingdings"/>
              </a:rPr>
              <a:t>Modelleren</a:t>
            </a:r>
            <a:endParaRPr lang="nl-BE" dirty="0"/>
          </a:p>
        </p:txBody>
      </p:sp>
      <p:grpSp>
        <p:nvGrpSpPr>
          <p:cNvPr id="4" name="Grouper 3"/>
          <p:cNvGrpSpPr/>
          <p:nvPr/>
        </p:nvGrpSpPr>
        <p:grpSpPr>
          <a:xfrm>
            <a:off x="1464627" y="1566901"/>
            <a:ext cx="6054262" cy="641216"/>
            <a:chOff x="0" y="0"/>
            <a:chExt cx="4505325" cy="394335"/>
          </a:xfrm>
        </p:grpSpPr>
        <p:cxnSp>
          <p:nvCxnSpPr>
            <p:cNvPr id="5" name="Line 77"/>
            <p:cNvCxnSpPr>
              <a:cxnSpLocks noChangeShapeType="1"/>
            </p:cNvCxnSpPr>
            <p:nvPr/>
          </p:nvCxnSpPr>
          <p:spPr bwMode="auto">
            <a:xfrm flipH="1" flipV="1">
              <a:off x="2952750" y="146685"/>
              <a:ext cx="142875" cy="247650"/>
            </a:xfrm>
            <a:prstGeom prst="line">
              <a:avLst/>
            </a:prstGeom>
            <a:noFill/>
            <a:ln w="9525">
              <a:solidFill>
                <a:srgbClr val="0000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grpSp>
          <p:nvGrpSpPr>
            <p:cNvPr id="6" name="Group 78"/>
            <p:cNvGrpSpPr>
              <a:grpSpLocks/>
            </p:cNvGrpSpPr>
            <p:nvPr/>
          </p:nvGrpSpPr>
          <p:grpSpPr bwMode="auto">
            <a:xfrm>
              <a:off x="0" y="0"/>
              <a:ext cx="4505325" cy="384810"/>
              <a:chOff x="2370" y="13987"/>
              <a:chExt cx="7095" cy="606"/>
            </a:xfrm>
          </p:grpSpPr>
          <p:grpSp>
            <p:nvGrpSpPr>
              <p:cNvPr id="7" name="Group 79"/>
              <p:cNvGrpSpPr>
                <a:grpSpLocks/>
              </p:cNvGrpSpPr>
              <p:nvPr/>
            </p:nvGrpSpPr>
            <p:grpSpPr bwMode="auto">
              <a:xfrm>
                <a:off x="3285" y="13987"/>
                <a:ext cx="5925" cy="606"/>
                <a:chOff x="3285" y="11280"/>
                <a:chExt cx="5925" cy="606"/>
              </a:xfrm>
            </p:grpSpPr>
            <p:grpSp>
              <p:nvGrpSpPr>
                <p:cNvPr id="10" name="Group 80"/>
                <p:cNvGrpSpPr>
                  <a:grpSpLocks/>
                </p:cNvGrpSpPr>
                <p:nvPr/>
              </p:nvGrpSpPr>
              <p:grpSpPr bwMode="auto">
                <a:xfrm>
                  <a:off x="3285" y="11281"/>
                  <a:ext cx="5925" cy="375"/>
                  <a:chOff x="3285" y="11281"/>
                  <a:chExt cx="5925" cy="375"/>
                </a:xfrm>
              </p:grpSpPr>
              <p:grpSp>
                <p:nvGrpSpPr>
                  <p:cNvPr id="15" name="Group 81"/>
                  <p:cNvGrpSpPr>
                    <a:grpSpLocks/>
                  </p:cNvGrpSpPr>
                  <p:nvPr/>
                </p:nvGrpSpPr>
                <p:grpSpPr bwMode="auto">
                  <a:xfrm>
                    <a:off x="4099" y="11356"/>
                    <a:ext cx="4091" cy="233"/>
                    <a:chOff x="4099" y="11356"/>
                    <a:chExt cx="4091" cy="233"/>
                  </a:xfrm>
                </p:grpSpPr>
                <p:sp>
                  <p:nvSpPr>
                    <p:cNvPr id="22" name="Rectangle 21"/>
                    <p:cNvSpPr>
                      <a:spLocks noChangeArrowheads="1"/>
                    </p:cNvSpPr>
                    <p:nvPr/>
                  </p:nvSpPr>
                  <p:spPr bwMode="auto">
                    <a:xfrm flipH="1">
                      <a:off x="4099" y="11386"/>
                      <a:ext cx="71" cy="203"/>
                    </a:xfrm>
                    <a:prstGeom prst="rect">
                      <a:avLst/>
                    </a:prstGeom>
                    <a:solidFill>
                      <a:srgbClr val="000080"/>
                    </a:solidFill>
                    <a:ln w="9525">
                      <a:solidFill>
                        <a:srgbClr val="00008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0" vert="horz" wrap="square" lIns="91440" tIns="45720" rIns="91440" bIns="45720" anchor="t" anchorCtr="0" upright="1">
                      <a:noAutofit/>
                    </a:bodyPr>
                    <a:lstStyle/>
                    <a:p>
                      <a:endParaRPr lang="fr-FR"/>
                    </a:p>
                  </p:txBody>
                </p:sp>
                <p:sp>
                  <p:nvSpPr>
                    <p:cNvPr id="23" name="Rectangle 22"/>
                    <p:cNvSpPr>
                      <a:spLocks noChangeArrowheads="1"/>
                    </p:cNvSpPr>
                    <p:nvPr/>
                  </p:nvSpPr>
                  <p:spPr bwMode="auto">
                    <a:xfrm flipH="1">
                      <a:off x="4954" y="11371"/>
                      <a:ext cx="71" cy="203"/>
                    </a:xfrm>
                    <a:prstGeom prst="rect">
                      <a:avLst/>
                    </a:prstGeom>
                    <a:gradFill rotWithShape="0">
                      <a:gsLst>
                        <a:gs pos="0">
                          <a:srgbClr val="800080"/>
                        </a:gs>
                        <a:gs pos="100000">
                          <a:srgbClr val="000080"/>
                        </a:gs>
                      </a:gsLst>
                      <a:lin ang="5400000" scaled="1"/>
                    </a:gradFill>
                    <a:ln w="9525">
                      <a:solidFill>
                        <a:srgbClr val="80008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0" vert="horz" wrap="square" lIns="91440" tIns="45720" rIns="91440" bIns="45720" anchor="t" anchorCtr="0" upright="1">
                      <a:noAutofit/>
                    </a:bodyPr>
                    <a:lstStyle/>
                    <a:p>
                      <a:endParaRPr lang="fr-FR"/>
                    </a:p>
                  </p:txBody>
                </p:sp>
                <p:sp>
                  <p:nvSpPr>
                    <p:cNvPr id="24" name="Rectangle 23"/>
                    <p:cNvSpPr>
                      <a:spLocks noChangeArrowheads="1"/>
                    </p:cNvSpPr>
                    <p:nvPr/>
                  </p:nvSpPr>
                  <p:spPr bwMode="auto">
                    <a:xfrm flipH="1">
                      <a:off x="5419" y="11371"/>
                      <a:ext cx="71" cy="203"/>
                    </a:xfrm>
                    <a:prstGeom prst="rect">
                      <a:avLst/>
                    </a:prstGeom>
                    <a:solidFill>
                      <a:srgbClr val="800080"/>
                    </a:solidFill>
                    <a:ln w="9525">
                      <a:solidFill>
                        <a:srgbClr val="80008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0" vert="horz" wrap="square" lIns="91440" tIns="45720" rIns="91440" bIns="45720" anchor="t" anchorCtr="0" upright="1">
                      <a:noAutofit/>
                    </a:bodyPr>
                    <a:lstStyle/>
                    <a:p>
                      <a:endParaRPr lang="fr-FR"/>
                    </a:p>
                  </p:txBody>
                </p:sp>
                <p:sp>
                  <p:nvSpPr>
                    <p:cNvPr id="25" name="Rectangle 24"/>
                    <p:cNvSpPr>
                      <a:spLocks noChangeArrowheads="1"/>
                    </p:cNvSpPr>
                    <p:nvPr/>
                  </p:nvSpPr>
                  <p:spPr bwMode="auto">
                    <a:xfrm flipH="1">
                      <a:off x="5929" y="11371"/>
                      <a:ext cx="71" cy="203"/>
                    </a:xfrm>
                    <a:prstGeom prst="rect">
                      <a:avLst/>
                    </a:prstGeom>
                    <a:solidFill>
                      <a:srgbClr val="993366"/>
                    </a:solidFill>
                    <a:ln w="9525">
                      <a:solidFill>
                        <a:srgbClr val="80008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0" vert="horz" wrap="square" lIns="91440" tIns="45720" rIns="91440" bIns="45720" anchor="t" anchorCtr="0" upright="1">
                      <a:noAutofit/>
                    </a:bodyPr>
                    <a:lstStyle/>
                    <a:p>
                      <a:endParaRPr lang="fr-FR"/>
                    </a:p>
                  </p:txBody>
                </p:sp>
                <p:sp>
                  <p:nvSpPr>
                    <p:cNvPr id="26" name="Rectangle 25"/>
                    <p:cNvSpPr>
                      <a:spLocks noChangeArrowheads="1"/>
                    </p:cNvSpPr>
                    <p:nvPr/>
                  </p:nvSpPr>
                  <p:spPr bwMode="auto">
                    <a:xfrm flipH="1">
                      <a:off x="6409" y="11371"/>
                      <a:ext cx="71" cy="203"/>
                    </a:xfrm>
                    <a:prstGeom prst="rect">
                      <a:avLst/>
                    </a:prstGeom>
                    <a:solidFill>
                      <a:srgbClr val="FF99CC"/>
                    </a:solidFill>
                    <a:ln w="9525">
                      <a:solidFill>
                        <a:srgbClr val="FF99CC"/>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0" vert="horz" wrap="square" lIns="91440" tIns="45720" rIns="91440" bIns="45720" anchor="t" anchorCtr="0" upright="1">
                      <a:noAutofit/>
                    </a:bodyPr>
                    <a:lstStyle/>
                    <a:p>
                      <a:endParaRPr lang="fr-FR"/>
                    </a:p>
                  </p:txBody>
                </p:sp>
                <p:sp>
                  <p:nvSpPr>
                    <p:cNvPr id="27" name="Rectangle 26"/>
                    <p:cNvSpPr>
                      <a:spLocks noChangeArrowheads="1"/>
                    </p:cNvSpPr>
                    <p:nvPr/>
                  </p:nvSpPr>
                  <p:spPr bwMode="auto">
                    <a:xfrm flipH="1">
                      <a:off x="6979" y="11356"/>
                      <a:ext cx="71" cy="203"/>
                    </a:xfrm>
                    <a:prstGeom prst="rect">
                      <a:avLst/>
                    </a:prstGeom>
                    <a:solidFill>
                      <a:srgbClr val="FF99CC"/>
                    </a:solidFill>
                    <a:ln w="9525">
                      <a:solidFill>
                        <a:srgbClr val="FF99CC"/>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0" vert="horz" wrap="square" lIns="91440" tIns="45720" rIns="91440" bIns="45720" anchor="t" anchorCtr="0" upright="1">
                      <a:noAutofit/>
                    </a:bodyPr>
                    <a:lstStyle/>
                    <a:p>
                      <a:endParaRPr lang="fr-FR"/>
                    </a:p>
                  </p:txBody>
                </p:sp>
                <p:sp>
                  <p:nvSpPr>
                    <p:cNvPr id="28" name="Rectangle 27"/>
                    <p:cNvSpPr>
                      <a:spLocks noChangeArrowheads="1"/>
                    </p:cNvSpPr>
                    <p:nvPr/>
                  </p:nvSpPr>
                  <p:spPr bwMode="auto">
                    <a:xfrm flipH="1">
                      <a:off x="7504" y="11371"/>
                      <a:ext cx="71" cy="203"/>
                    </a:xfrm>
                    <a:prstGeom prst="rect">
                      <a:avLst/>
                    </a:prstGeom>
                    <a:solidFill>
                      <a:srgbClr val="FF99CC"/>
                    </a:solidFill>
                    <a:ln w="9525">
                      <a:solidFill>
                        <a:srgbClr val="FF99CC"/>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0" vert="horz" wrap="square" lIns="91440" tIns="45720" rIns="91440" bIns="45720" anchor="t" anchorCtr="0" upright="1">
                      <a:noAutofit/>
                    </a:bodyPr>
                    <a:lstStyle/>
                    <a:p>
                      <a:endParaRPr lang="fr-FR"/>
                    </a:p>
                  </p:txBody>
                </p:sp>
                <p:sp>
                  <p:nvSpPr>
                    <p:cNvPr id="29" name="Rectangle 28"/>
                    <p:cNvSpPr>
                      <a:spLocks noChangeArrowheads="1"/>
                    </p:cNvSpPr>
                    <p:nvPr/>
                  </p:nvSpPr>
                  <p:spPr bwMode="auto">
                    <a:xfrm flipH="1">
                      <a:off x="8119" y="11386"/>
                      <a:ext cx="71" cy="203"/>
                    </a:xfrm>
                    <a:prstGeom prst="rect">
                      <a:avLst/>
                    </a:prstGeom>
                    <a:solidFill>
                      <a:srgbClr val="FF99CC"/>
                    </a:solidFill>
                    <a:ln w="9525">
                      <a:solidFill>
                        <a:srgbClr val="FF99CC"/>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0" vert="horz" wrap="square" lIns="91440" tIns="45720" rIns="91440" bIns="45720" anchor="t" anchorCtr="0" upright="1">
                      <a:noAutofit/>
                    </a:bodyPr>
                    <a:lstStyle/>
                    <a:p>
                      <a:endParaRPr lang="fr-FR"/>
                    </a:p>
                  </p:txBody>
                </p:sp>
                <p:sp>
                  <p:nvSpPr>
                    <p:cNvPr id="30" name="Rectangle 29"/>
                    <p:cNvSpPr>
                      <a:spLocks noChangeArrowheads="1"/>
                    </p:cNvSpPr>
                    <p:nvPr/>
                  </p:nvSpPr>
                  <p:spPr bwMode="auto">
                    <a:xfrm flipH="1">
                      <a:off x="4534" y="11386"/>
                      <a:ext cx="71" cy="203"/>
                    </a:xfrm>
                    <a:prstGeom prst="rect">
                      <a:avLst/>
                    </a:prstGeom>
                    <a:gradFill rotWithShape="0">
                      <a:gsLst>
                        <a:gs pos="0">
                          <a:srgbClr val="000080"/>
                        </a:gs>
                        <a:gs pos="100000">
                          <a:srgbClr val="800080"/>
                        </a:gs>
                      </a:gsLst>
                      <a:lin ang="5400000" scaled="1"/>
                    </a:gradFill>
                    <a:ln w="9525">
                      <a:solidFill>
                        <a:srgbClr val="00008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0" vert="horz" wrap="square" lIns="91440" tIns="45720" rIns="91440" bIns="45720" anchor="t" anchorCtr="0" upright="1">
                      <a:noAutofit/>
                    </a:bodyPr>
                    <a:lstStyle/>
                    <a:p>
                      <a:endParaRPr lang="fr-FR"/>
                    </a:p>
                  </p:txBody>
                </p:sp>
              </p:grpSp>
              <p:grpSp>
                <p:nvGrpSpPr>
                  <p:cNvPr id="16" name="Group 91"/>
                  <p:cNvGrpSpPr>
                    <a:grpSpLocks/>
                  </p:cNvGrpSpPr>
                  <p:nvPr/>
                </p:nvGrpSpPr>
                <p:grpSpPr bwMode="auto">
                  <a:xfrm>
                    <a:off x="3285" y="11281"/>
                    <a:ext cx="5925" cy="375"/>
                    <a:chOff x="3285" y="11281"/>
                    <a:chExt cx="5925" cy="375"/>
                  </a:xfrm>
                </p:grpSpPr>
                <p:cxnSp>
                  <p:nvCxnSpPr>
                    <p:cNvPr id="17" name="Line 92"/>
                    <p:cNvCxnSpPr/>
                    <p:nvPr/>
                  </p:nvCxnSpPr>
                  <p:spPr bwMode="auto">
                    <a:xfrm>
                      <a:off x="3885" y="11476"/>
                      <a:ext cx="4770" cy="0"/>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18" name="Rectangle 17"/>
                    <p:cNvSpPr>
                      <a:spLocks noChangeArrowheads="1"/>
                    </p:cNvSpPr>
                    <p:nvPr/>
                  </p:nvSpPr>
                  <p:spPr bwMode="auto">
                    <a:xfrm>
                      <a:off x="3705" y="11281"/>
                      <a:ext cx="5100" cy="375"/>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0" vert="horz" wrap="square" lIns="91440" tIns="45720" rIns="91440" bIns="45720" anchor="t" anchorCtr="0" upright="1">
                      <a:noAutofit/>
                    </a:bodyPr>
                    <a:lstStyle/>
                    <a:p>
                      <a:endParaRPr lang="fr-FR"/>
                    </a:p>
                  </p:txBody>
                </p:sp>
                <p:sp>
                  <p:nvSpPr>
                    <p:cNvPr id="19" name="Rectangle 18"/>
                    <p:cNvSpPr>
                      <a:spLocks noChangeArrowheads="1"/>
                    </p:cNvSpPr>
                    <p:nvPr/>
                  </p:nvSpPr>
                  <p:spPr bwMode="auto">
                    <a:xfrm>
                      <a:off x="3285" y="11281"/>
                      <a:ext cx="585" cy="375"/>
                    </a:xfrm>
                    <a:prstGeom prst="rect">
                      <a:avLst/>
                    </a:prstGeom>
                    <a:gradFill rotWithShape="0">
                      <a:gsLst>
                        <a:gs pos="0">
                          <a:srgbClr val="FFFFFF"/>
                        </a:gs>
                        <a:gs pos="100000">
                          <a:srgbClr val="FFFFFF">
                            <a:gamma/>
                            <a:shade val="46275"/>
                            <a:invGamma/>
                          </a:srgbClr>
                        </a:gs>
                      </a:gsLst>
                      <a:lin ang="270000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0" vert="horz" wrap="square" lIns="91440" tIns="45720" rIns="91440" bIns="45720" anchor="t" anchorCtr="0" upright="1">
                      <a:noAutofit/>
                    </a:bodyPr>
                    <a:lstStyle/>
                    <a:p>
                      <a:endParaRPr lang="fr-FR"/>
                    </a:p>
                  </p:txBody>
                </p:sp>
                <p:sp>
                  <p:nvSpPr>
                    <p:cNvPr id="20" name="Rectangle 19"/>
                    <p:cNvSpPr>
                      <a:spLocks noChangeArrowheads="1"/>
                    </p:cNvSpPr>
                    <p:nvPr/>
                  </p:nvSpPr>
                  <p:spPr bwMode="auto">
                    <a:xfrm>
                      <a:off x="8625" y="11281"/>
                      <a:ext cx="585" cy="375"/>
                    </a:xfrm>
                    <a:prstGeom prst="rect">
                      <a:avLst/>
                    </a:prstGeom>
                    <a:gradFill rotWithShape="0">
                      <a:gsLst>
                        <a:gs pos="0">
                          <a:srgbClr val="FFFFFF"/>
                        </a:gs>
                        <a:gs pos="100000">
                          <a:srgbClr val="FFFFFF">
                            <a:gamma/>
                            <a:shade val="46275"/>
                            <a:invGamma/>
                          </a:srgbClr>
                        </a:gs>
                      </a:gsLst>
                      <a:lin ang="270000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0" vert="horz" wrap="square" lIns="91440" tIns="45720" rIns="91440" bIns="45720" anchor="t" anchorCtr="0" upright="1">
                      <a:noAutofit/>
                    </a:bodyPr>
                    <a:lstStyle/>
                    <a:p>
                      <a:endParaRPr lang="fr-FR"/>
                    </a:p>
                  </p:txBody>
                </p:sp>
                <p:sp>
                  <p:nvSpPr>
                    <p:cNvPr id="21" name="Freeform 96"/>
                    <p:cNvSpPr>
                      <a:spLocks/>
                    </p:cNvSpPr>
                    <p:nvPr/>
                  </p:nvSpPr>
                  <p:spPr bwMode="auto">
                    <a:xfrm>
                      <a:off x="3849" y="11311"/>
                      <a:ext cx="218" cy="345"/>
                    </a:xfrm>
                    <a:custGeom>
                      <a:avLst/>
                      <a:gdLst>
                        <a:gd name="T0" fmla="*/ 6 w 158"/>
                        <a:gd name="T1" fmla="*/ 60 h 315"/>
                        <a:gd name="T2" fmla="*/ 21 w 158"/>
                        <a:gd name="T3" fmla="*/ 225 h 315"/>
                        <a:gd name="T4" fmla="*/ 111 w 158"/>
                        <a:gd name="T5" fmla="*/ 315 h 315"/>
                        <a:gd name="T6" fmla="*/ 126 w 158"/>
                        <a:gd name="T7" fmla="*/ 30 h 315"/>
                        <a:gd name="T8" fmla="*/ 81 w 158"/>
                        <a:gd name="T9" fmla="*/ 0 h 315"/>
                        <a:gd name="T10" fmla="*/ 6 w 158"/>
                        <a:gd name="T11" fmla="*/ 60 h 315"/>
                      </a:gdLst>
                      <a:ahLst/>
                      <a:cxnLst>
                        <a:cxn ang="0">
                          <a:pos x="T0" y="T1"/>
                        </a:cxn>
                        <a:cxn ang="0">
                          <a:pos x="T2" y="T3"/>
                        </a:cxn>
                        <a:cxn ang="0">
                          <a:pos x="T4" y="T5"/>
                        </a:cxn>
                        <a:cxn ang="0">
                          <a:pos x="T6" y="T7"/>
                        </a:cxn>
                        <a:cxn ang="0">
                          <a:pos x="T8" y="T9"/>
                        </a:cxn>
                        <a:cxn ang="0">
                          <a:pos x="T10" y="T11"/>
                        </a:cxn>
                      </a:cxnLst>
                      <a:rect l="0" t="0" r="r" b="b"/>
                      <a:pathLst>
                        <a:path w="158" h="315">
                          <a:moveTo>
                            <a:pt x="6" y="60"/>
                          </a:moveTo>
                          <a:cubicBezTo>
                            <a:pt x="11" y="115"/>
                            <a:pt x="0" y="174"/>
                            <a:pt x="21" y="225"/>
                          </a:cubicBezTo>
                          <a:cubicBezTo>
                            <a:pt x="37" y="264"/>
                            <a:pt x="111" y="315"/>
                            <a:pt x="111" y="315"/>
                          </a:cubicBezTo>
                          <a:cubicBezTo>
                            <a:pt x="117" y="262"/>
                            <a:pt x="158" y="87"/>
                            <a:pt x="126" y="30"/>
                          </a:cubicBezTo>
                          <a:cubicBezTo>
                            <a:pt x="117" y="14"/>
                            <a:pt x="96" y="10"/>
                            <a:pt x="81" y="0"/>
                          </a:cubicBezTo>
                          <a:cubicBezTo>
                            <a:pt x="42" y="58"/>
                            <a:pt x="68" y="39"/>
                            <a:pt x="6" y="60"/>
                          </a:cubicBezTo>
                          <a:close/>
                        </a:path>
                      </a:pathLst>
                    </a:cu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rot="0" vert="horz" wrap="square" lIns="91440" tIns="45720" rIns="91440" bIns="45720" anchor="t" anchorCtr="0" upright="1">
                      <a:noAutofit/>
                    </a:bodyPr>
                    <a:lstStyle/>
                    <a:p>
                      <a:endParaRPr lang="fr-FR"/>
                    </a:p>
                  </p:txBody>
                </p:sp>
              </p:grpSp>
            </p:grpSp>
            <p:cxnSp>
              <p:nvCxnSpPr>
                <p:cNvPr id="11" name="Line 97"/>
                <p:cNvCxnSpPr/>
                <p:nvPr/>
              </p:nvCxnSpPr>
              <p:spPr bwMode="auto">
                <a:xfrm flipV="1">
                  <a:off x="3978" y="11548"/>
                  <a:ext cx="0" cy="300"/>
                </a:xfrm>
                <a:prstGeom prst="line">
                  <a:avLst/>
                </a:prstGeom>
                <a:noFill/>
                <a:ln w="9525">
                  <a:solidFill>
                    <a:srgbClr val="0000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12" name="Line 98"/>
                <p:cNvCxnSpPr/>
                <p:nvPr/>
              </p:nvCxnSpPr>
              <p:spPr bwMode="auto">
                <a:xfrm flipV="1">
                  <a:off x="7260" y="11511"/>
                  <a:ext cx="285" cy="375"/>
                </a:xfrm>
                <a:prstGeom prst="line">
                  <a:avLst/>
                </a:prstGeom>
                <a:noFill/>
                <a:ln w="9525">
                  <a:solidFill>
                    <a:srgbClr val="0000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13" name="Line 99"/>
                <p:cNvCxnSpPr/>
                <p:nvPr/>
              </p:nvCxnSpPr>
              <p:spPr bwMode="auto">
                <a:xfrm>
                  <a:off x="3645" y="11280"/>
                  <a:ext cx="0" cy="375"/>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14" name="Line 100"/>
                <p:cNvCxnSpPr/>
                <p:nvPr/>
              </p:nvCxnSpPr>
              <p:spPr bwMode="auto">
                <a:xfrm>
                  <a:off x="8880" y="11295"/>
                  <a:ext cx="0" cy="375"/>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grpSp>
          <p:cxnSp>
            <p:nvCxnSpPr>
              <p:cNvPr id="8" name="Line 101"/>
              <p:cNvCxnSpPr/>
              <p:nvPr/>
            </p:nvCxnSpPr>
            <p:spPr bwMode="auto">
              <a:xfrm flipH="1">
                <a:off x="8985" y="14122"/>
                <a:ext cx="480" cy="0"/>
              </a:xfrm>
              <a:prstGeom prst="line">
                <a:avLst/>
              </a:prstGeom>
              <a:noFill/>
              <a:ln w="9525">
                <a:solidFill>
                  <a:srgbClr val="0000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9" name="Line 102"/>
              <p:cNvCxnSpPr/>
              <p:nvPr/>
            </p:nvCxnSpPr>
            <p:spPr bwMode="auto">
              <a:xfrm>
                <a:off x="2370" y="14122"/>
                <a:ext cx="1155" cy="0"/>
              </a:xfrm>
              <a:prstGeom prst="line">
                <a:avLst/>
              </a:prstGeom>
              <a:noFill/>
              <a:ln w="9525">
                <a:solidFill>
                  <a:srgbClr val="0000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grpSp>
      </p:grpSp>
      <p:sp>
        <p:nvSpPr>
          <p:cNvPr id="31" name="Tijdelijke aanduiding voor dianummer 30"/>
          <p:cNvSpPr>
            <a:spLocks noGrp="1"/>
          </p:cNvSpPr>
          <p:nvPr>
            <p:ph type="sldNum" sz="quarter" idx="12"/>
          </p:nvPr>
        </p:nvSpPr>
        <p:spPr/>
        <p:txBody>
          <a:bodyPr/>
          <a:lstStyle/>
          <a:p>
            <a:fld id="{847D1BEA-9E9B-A746-8A72-BD3288FBCC12}" type="slidenum">
              <a:rPr lang="fr-FR" smtClean="0"/>
              <a:pPr/>
              <a:t>8</a:t>
            </a:fld>
            <a:endParaRPr lang="fr-FR"/>
          </a:p>
        </p:txBody>
      </p:sp>
    </p:spTree>
    <p:extLst>
      <p:ext uri="{BB962C8B-B14F-4D97-AF65-F5344CB8AC3E}">
        <p14:creationId xmlns="" xmlns:p14="http://schemas.microsoft.com/office/powerpoint/2010/main" val="107811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fade">
                                      <p:cBhvr>
                                        <p:cTn id="7" dur="500"/>
                                        <p:tgtEl>
                                          <p:spTgt spid="2">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0" end="10"/>
                                            </p:txEl>
                                          </p:spTgt>
                                        </p:tgtEl>
                                        <p:attrNameLst>
                                          <p:attrName>style.visibility</p:attrName>
                                        </p:attrNameLst>
                                      </p:cBhvr>
                                      <p:to>
                                        <p:strVal val="visible"/>
                                      </p:to>
                                    </p:set>
                                    <p:animEffect transition="in" filter="fade">
                                      <p:cBhvr>
                                        <p:cTn id="10" dur="500"/>
                                        <p:tgtEl>
                                          <p:spTgt spid="2">
                                            <p:txEl>
                                              <p:pRg st="10" end="1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2" end="12"/>
                                            </p:txEl>
                                          </p:spTgt>
                                        </p:tgtEl>
                                        <p:attrNameLst>
                                          <p:attrName>style.visibility</p:attrName>
                                        </p:attrNameLst>
                                      </p:cBhvr>
                                      <p:to>
                                        <p:strVal val="visible"/>
                                      </p:to>
                                    </p:set>
                                    <p:animEffect transition="in" filter="fade">
                                      <p:cBhvr>
                                        <p:cTn id="15" dur="500"/>
                                        <p:tgtEl>
                                          <p:spTgt spid="2">
                                            <p:txEl>
                                              <p:pRg st="12" end="1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13" end="13"/>
                                            </p:txEl>
                                          </p:spTgt>
                                        </p:tgtEl>
                                        <p:attrNameLst>
                                          <p:attrName>style.visibility</p:attrName>
                                        </p:attrNameLst>
                                      </p:cBhvr>
                                      <p:to>
                                        <p:strVal val="visible"/>
                                      </p:to>
                                    </p:set>
                                    <p:animEffect transition="in" filter="fade">
                                      <p:cBhvr>
                                        <p:cTn id="20" dur="500"/>
                                        <p:tgtEl>
                                          <p:spTgt spid="2">
                                            <p:txEl>
                                              <p:pRg st="13" end="1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14" end="14"/>
                                            </p:txEl>
                                          </p:spTgt>
                                        </p:tgtEl>
                                        <p:attrNameLst>
                                          <p:attrName>style.visibility</p:attrName>
                                        </p:attrNameLst>
                                      </p:cBhvr>
                                      <p:to>
                                        <p:strVal val="visible"/>
                                      </p:to>
                                    </p:set>
                                    <p:animEffect transition="in" filter="fade">
                                      <p:cBhvr>
                                        <p:cTn id="25" dur="500"/>
                                        <p:tgtEl>
                                          <p:spTgt spid="2">
                                            <p:txEl>
                                              <p:pRg st="14" end="1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5" end="15"/>
                                            </p:txEl>
                                          </p:spTgt>
                                        </p:tgtEl>
                                        <p:attrNameLst>
                                          <p:attrName>style.visibility</p:attrName>
                                        </p:attrNameLst>
                                      </p:cBhvr>
                                      <p:to>
                                        <p:strVal val="visible"/>
                                      </p:to>
                                    </p:set>
                                    <p:animEffect transition="in" filter="fade">
                                      <p:cBhvr>
                                        <p:cTn id="30" dur="500"/>
                                        <p:tgtEl>
                                          <p:spTgt spid="2">
                                            <p:txEl>
                                              <p:pRg st="15" end="1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16" end="16"/>
                                            </p:txEl>
                                          </p:spTgt>
                                        </p:tgtEl>
                                        <p:attrNameLst>
                                          <p:attrName>style.visibility</p:attrName>
                                        </p:attrNameLst>
                                      </p:cBhvr>
                                      <p:to>
                                        <p:strVal val="visible"/>
                                      </p:to>
                                    </p:set>
                                    <p:animEffect transition="in" filter="fade">
                                      <p:cBhvr>
                                        <p:cTn id="35" dur="500"/>
                                        <p:tgtEl>
                                          <p:spTgt spid="2">
                                            <p:txEl>
                                              <p:pRg st="16" end="1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18" end="18"/>
                                            </p:txEl>
                                          </p:spTgt>
                                        </p:tgtEl>
                                        <p:attrNameLst>
                                          <p:attrName>style.visibility</p:attrName>
                                        </p:attrNameLst>
                                      </p:cBhvr>
                                      <p:to>
                                        <p:strVal val="visible"/>
                                      </p:to>
                                    </p:set>
                                    <p:animEffect transition="in" filter="fade">
                                      <p:cBhvr>
                                        <p:cTn id="40"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50629" y="215173"/>
            <a:ext cx="7947446" cy="6555641"/>
          </a:xfrm>
          <a:prstGeom prst="rect">
            <a:avLst/>
          </a:prstGeom>
          <a:noFill/>
        </p:spPr>
        <p:txBody>
          <a:bodyPr wrap="square" rtlCol="0">
            <a:spAutoFit/>
          </a:bodyPr>
          <a:lstStyle/>
          <a:p>
            <a:r>
              <a:rPr lang="nl-BE" sz="2400" b="1" dirty="0">
                <a:solidFill>
                  <a:srgbClr val="3366FF"/>
                </a:solidFill>
              </a:rPr>
              <a:t>3. Een verklaring </a:t>
            </a:r>
            <a:r>
              <a:rPr lang="nl-BE" sz="2400" b="1" dirty="0" smtClean="0">
                <a:solidFill>
                  <a:srgbClr val="3366FF"/>
                </a:solidFill>
              </a:rPr>
              <a:t>opstellen (vervolg)</a:t>
            </a:r>
            <a:endParaRPr lang="nl-BE" sz="2400" b="1" dirty="0">
              <a:solidFill>
                <a:srgbClr val="3366FF"/>
              </a:solidFill>
            </a:endParaRPr>
          </a:p>
          <a:p>
            <a:r>
              <a:rPr lang="fr-BE" b="1" dirty="0" err="1" smtClean="0"/>
              <a:t>Interpretatie</a:t>
            </a:r>
            <a:r>
              <a:rPr lang="fr-BE" b="1" dirty="0" smtClean="0"/>
              <a:t> </a:t>
            </a:r>
            <a:r>
              <a:rPr lang="fr-BE" b="1" dirty="0"/>
              <a:t>– </a:t>
            </a:r>
            <a:r>
              <a:rPr lang="fr-BE" b="1" dirty="0" err="1" smtClean="0"/>
              <a:t>Modellering</a:t>
            </a:r>
            <a:endParaRPr lang="fr-BE" b="1" dirty="0" smtClean="0"/>
          </a:p>
          <a:p>
            <a:r>
              <a:rPr lang="fr-BE" b="1" dirty="0" smtClean="0"/>
              <a:t> </a:t>
            </a:r>
            <a:endParaRPr lang="fr-FR" b="1" dirty="0"/>
          </a:p>
          <a:p>
            <a:r>
              <a:rPr lang="fr-BE" dirty="0"/>
              <a:t> </a:t>
            </a:r>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r>
              <a:rPr lang="fr-BE" b="1" dirty="0" err="1" smtClean="0"/>
              <a:t>Conclusie</a:t>
            </a:r>
            <a:endParaRPr lang="fr-FR" dirty="0"/>
          </a:p>
          <a:p>
            <a:r>
              <a:rPr lang="fr-BE" dirty="0" err="1" smtClean="0"/>
              <a:t>Moleculen</a:t>
            </a:r>
            <a:r>
              <a:rPr lang="fr-BE" dirty="0" smtClean="0"/>
              <a:t> van </a:t>
            </a:r>
            <a:r>
              <a:rPr lang="fr-BE" dirty="0" err="1" smtClean="0"/>
              <a:t>het</a:t>
            </a:r>
            <a:r>
              <a:rPr lang="fr-BE" dirty="0" smtClean="0"/>
              <a:t> </a:t>
            </a:r>
            <a:r>
              <a:rPr lang="fr-BE" dirty="0" err="1" smtClean="0"/>
              <a:t>ammoniakgas</a:t>
            </a:r>
            <a:r>
              <a:rPr lang="fr-BE" dirty="0" smtClean="0"/>
              <a:t> </a:t>
            </a:r>
            <a:r>
              <a:rPr lang="fr-BE" dirty="0" err="1" smtClean="0"/>
              <a:t>verspreiden</a:t>
            </a:r>
            <a:r>
              <a:rPr lang="fr-BE" dirty="0" smtClean="0"/>
              <a:t> </a:t>
            </a:r>
            <a:r>
              <a:rPr lang="fr-BE" dirty="0" err="1" smtClean="0"/>
              <a:t>zich</a:t>
            </a:r>
            <a:r>
              <a:rPr lang="fr-BE" dirty="0" smtClean="0"/>
              <a:t> </a:t>
            </a:r>
            <a:r>
              <a:rPr lang="fr-BE" dirty="0" err="1" smtClean="0"/>
              <a:t>doorheen</a:t>
            </a:r>
            <a:r>
              <a:rPr lang="fr-BE" dirty="0" smtClean="0"/>
              <a:t> de buis en </a:t>
            </a:r>
            <a:r>
              <a:rPr lang="fr-BE" dirty="0" err="1" smtClean="0"/>
              <a:t>schuiven</a:t>
            </a:r>
            <a:r>
              <a:rPr lang="fr-BE" dirty="0" smtClean="0"/>
              <a:t> </a:t>
            </a:r>
            <a:r>
              <a:rPr lang="fr-BE" dirty="0" err="1" smtClean="0"/>
              <a:t>zich</a:t>
            </a:r>
            <a:r>
              <a:rPr lang="fr-BE" dirty="0" smtClean="0"/>
              <a:t> </a:t>
            </a:r>
            <a:r>
              <a:rPr lang="fr-BE" dirty="0" err="1" smtClean="0"/>
              <a:t>tussen</a:t>
            </a:r>
            <a:r>
              <a:rPr lang="fr-BE" dirty="0" smtClean="0"/>
              <a:t> de </a:t>
            </a:r>
            <a:r>
              <a:rPr lang="fr-BE" dirty="0" err="1" smtClean="0"/>
              <a:t>moleculen</a:t>
            </a:r>
            <a:r>
              <a:rPr lang="fr-BE" dirty="0" smtClean="0"/>
              <a:t> van de </a:t>
            </a:r>
            <a:r>
              <a:rPr lang="fr-BE" dirty="0" err="1" smtClean="0"/>
              <a:t>lucht</a:t>
            </a:r>
            <a:r>
              <a:rPr lang="fr-BE" dirty="0" smtClean="0"/>
              <a:t>.</a:t>
            </a:r>
          </a:p>
          <a:p>
            <a:endParaRPr lang="fr-BE" b="1" dirty="0" smtClean="0"/>
          </a:p>
          <a:p>
            <a:r>
              <a:rPr lang="fr-BE" b="1" dirty="0" err="1" smtClean="0"/>
              <a:t>Diffusie</a:t>
            </a:r>
            <a:r>
              <a:rPr lang="fr-BE" b="1" i="1" dirty="0" smtClean="0"/>
              <a:t> </a:t>
            </a:r>
            <a:r>
              <a:rPr lang="fr-BE" dirty="0" err="1" smtClean="0"/>
              <a:t>is</a:t>
            </a:r>
            <a:r>
              <a:rPr lang="fr-BE" dirty="0" smtClean="0"/>
              <a:t> </a:t>
            </a:r>
            <a:r>
              <a:rPr lang="fr-BE" dirty="0" err="1" smtClean="0"/>
              <a:t>het</a:t>
            </a:r>
            <a:r>
              <a:rPr lang="fr-BE" dirty="0" smtClean="0"/>
              <a:t> </a:t>
            </a:r>
            <a:r>
              <a:rPr lang="fr-BE" dirty="0" err="1" smtClean="0"/>
              <a:t>verschijnsel</a:t>
            </a:r>
            <a:r>
              <a:rPr lang="fr-BE" dirty="0" smtClean="0"/>
              <a:t> </a:t>
            </a:r>
            <a:r>
              <a:rPr lang="fr-BE" dirty="0" err="1" smtClean="0"/>
              <a:t>waarbij</a:t>
            </a:r>
            <a:r>
              <a:rPr lang="fr-BE" dirty="0" smtClean="0"/>
              <a:t> </a:t>
            </a:r>
            <a:r>
              <a:rPr lang="fr-BE" dirty="0" err="1" smtClean="0"/>
              <a:t>moleculen</a:t>
            </a:r>
            <a:r>
              <a:rPr lang="fr-BE" dirty="0" smtClean="0"/>
              <a:t> van </a:t>
            </a:r>
            <a:r>
              <a:rPr lang="fr-BE" dirty="0" err="1" smtClean="0"/>
              <a:t>een</a:t>
            </a:r>
            <a:r>
              <a:rPr lang="fr-BE" dirty="0" smtClean="0"/>
              <a:t> </a:t>
            </a:r>
            <a:r>
              <a:rPr lang="fr-BE" dirty="0" err="1" smtClean="0"/>
              <a:t>gas</a:t>
            </a:r>
            <a:r>
              <a:rPr lang="fr-BE" dirty="0" smtClean="0"/>
              <a:t> </a:t>
            </a:r>
            <a:r>
              <a:rPr lang="fr-BE" dirty="0" err="1" smtClean="0"/>
              <a:t>zich</a:t>
            </a:r>
            <a:r>
              <a:rPr lang="fr-BE" dirty="0" smtClean="0"/>
              <a:t> </a:t>
            </a:r>
            <a:r>
              <a:rPr lang="fr-BE" dirty="0" err="1" smtClean="0"/>
              <a:t>uniform</a:t>
            </a:r>
            <a:r>
              <a:rPr lang="fr-BE" dirty="0" smtClean="0"/>
              <a:t> over </a:t>
            </a:r>
            <a:r>
              <a:rPr lang="fr-BE" dirty="0" err="1" smtClean="0"/>
              <a:t>een</a:t>
            </a:r>
            <a:r>
              <a:rPr lang="fr-BE" dirty="0" smtClean="0"/>
              <a:t> </a:t>
            </a:r>
            <a:r>
              <a:rPr lang="fr-BE" dirty="0" err="1" smtClean="0"/>
              <a:t>ander</a:t>
            </a:r>
            <a:r>
              <a:rPr lang="fr-BE" dirty="0" smtClean="0"/>
              <a:t> </a:t>
            </a:r>
            <a:r>
              <a:rPr lang="fr-BE" dirty="0" err="1" smtClean="0"/>
              <a:t>gas</a:t>
            </a:r>
            <a:r>
              <a:rPr lang="fr-BE" dirty="0" smtClean="0"/>
              <a:t> </a:t>
            </a:r>
            <a:r>
              <a:rPr lang="fr-BE" dirty="0" err="1" smtClean="0"/>
              <a:t>trachten</a:t>
            </a:r>
            <a:r>
              <a:rPr lang="fr-BE" dirty="0" smtClean="0"/>
              <a:t>  te </a:t>
            </a:r>
            <a:r>
              <a:rPr lang="fr-BE" dirty="0" err="1" smtClean="0"/>
              <a:t>verspreiden</a:t>
            </a:r>
            <a:endParaRPr lang="fr-BE" dirty="0" smtClean="0"/>
          </a:p>
          <a:p>
            <a:endParaRPr lang="fr-FR" dirty="0"/>
          </a:p>
        </p:txBody>
      </p:sp>
      <p:pic>
        <p:nvPicPr>
          <p:cNvPr id="3" name="Image 2"/>
          <p:cNvPicPr/>
          <p:nvPr/>
        </p:nvPicPr>
        <p:blipFill>
          <a:blip r:embed="rId2" cstate="print"/>
          <a:srcRect/>
          <a:stretch>
            <a:fillRect/>
          </a:stretch>
        </p:blipFill>
        <p:spPr bwMode="auto">
          <a:xfrm>
            <a:off x="1229420" y="1175648"/>
            <a:ext cx="5265631" cy="3520933"/>
          </a:xfrm>
          <a:prstGeom prst="rect">
            <a:avLst/>
          </a:prstGeom>
          <a:noFill/>
          <a:ln w="9525">
            <a:noFill/>
            <a:miter lim="800000"/>
            <a:headEnd/>
            <a:tailEnd/>
          </a:ln>
        </p:spPr>
      </p:pic>
      <p:sp>
        <p:nvSpPr>
          <p:cNvPr id="4" name="Tijdelijke aanduiding voor dianummer 3"/>
          <p:cNvSpPr>
            <a:spLocks noGrp="1"/>
          </p:cNvSpPr>
          <p:nvPr>
            <p:ph type="sldNum" sz="quarter" idx="12"/>
          </p:nvPr>
        </p:nvSpPr>
        <p:spPr/>
        <p:txBody>
          <a:bodyPr/>
          <a:lstStyle/>
          <a:p>
            <a:fld id="{847D1BEA-9E9B-A746-8A72-BD3288FBCC12}" type="slidenum">
              <a:rPr lang="fr-FR" smtClean="0"/>
              <a:pPr/>
              <a:t>9</a:t>
            </a:fld>
            <a:endParaRPr lang="fr-FR"/>
          </a:p>
        </p:txBody>
      </p:sp>
    </p:spTree>
    <p:extLst>
      <p:ext uri="{BB962C8B-B14F-4D97-AF65-F5344CB8AC3E}">
        <p14:creationId xmlns="" xmlns:p14="http://schemas.microsoft.com/office/powerpoint/2010/main" val="409237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6" end="16"/>
                                            </p:txEl>
                                          </p:spTgt>
                                        </p:tgtEl>
                                        <p:attrNameLst>
                                          <p:attrName>style.visibility</p:attrName>
                                        </p:attrNameLst>
                                      </p:cBhvr>
                                      <p:to>
                                        <p:strVal val="visible"/>
                                      </p:to>
                                    </p:set>
                                    <p:animEffect transition="in" filter="fade">
                                      <p:cBhvr>
                                        <p:cTn id="7" dur="500"/>
                                        <p:tgtEl>
                                          <p:spTgt spid="2">
                                            <p:txEl>
                                              <p:pRg st="16" end="1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7" end="17"/>
                                            </p:txEl>
                                          </p:spTgt>
                                        </p:tgtEl>
                                        <p:attrNameLst>
                                          <p:attrName>style.visibility</p:attrName>
                                        </p:attrNameLst>
                                      </p:cBhvr>
                                      <p:to>
                                        <p:strVal val="visible"/>
                                      </p:to>
                                    </p:set>
                                    <p:animEffect transition="in" filter="fade">
                                      <p:cBhvr>
                                        <p:cTn id="10" dur="500"/>
                                        <p:tgtEl>
                                          <p:spTgt spid="2">
                                            <p:txEl>
                                              <p:pRg st="17" end="1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9" end="19"/>
                                            </p:txEl>
                                          </p:spTgt>
                                        </p:tgtEl>
                                        <p:attrNameLst>
                                          <p:attrName>style.visibility</p:attrName>
                                        </p:attrNameLst>
                                      </p:cBhvr>
                                      <p:to>
                                        <p:strVal val="visible"/>
                                      </p:to>
                                    </p:set>
                                    <p:animEffect transition="in" filter="fade">
                                      <p:cBhvr>
                                        <p:cTn id="15" dur="500"/>
                                        <p:tgtEl>
                                          <p:spTgt spid="2">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675</TotalTime>
  <Words>450</Words>
  <Application>Microsoft Office PowerPoint</Application>
  <PresentationFormat>Diavoorstelling (4:3)</PresentationFormat>
  <Paragraphs>213</Paragraphs>
  <Slides>13</Slides>
  <Notes>5</Notes>
  <HiddenSlides>0</HiddenSlides>
  <MMClips>0</MMClips>
  <ScaleCrop>false</ScaleCrop>
  <HeadingPairs>
    <vt:vector size="4" baseType="variant">
      <vt:variant>
        <vt:lpstr>Thema</vt:lpstr>
      </vt:variant>
      <vt:variant>
        <vt:i4>2</vt:i4>
      </vt:variant>
      <vt:variant>
        <vt:lpstr>Diatitels</vt:lpstr>
      </vt:variant>
      <vt:variant>
        <vt:i4>13</vt:i4>
      </vt:variant>
    </vt:vector>
  </HeadingPairs>
  <TitlesOfParts>
    <vt:vector size="15" baseType="lpstr">
      <vt:lpstr>Thème Office</vt:lpstr>
      <vt:lpstr>Office-thema</vt:lpstr>
      <vt:lpstr>Dia 1</vt:lpstr>
      <vt:lpstr>Diffusie van gassen in vloeistoffen La diffusion des gaz dans les liquides</vt:lpstr>
      <vt:lpstr>Dia 3</vt:lpstr>
      <vt:lpstr>Dia 4</vt:lpstr>
      <vt:lpstr>Dia 5</vt:lpstr>
      <vt:lpstr>Dia 6</vt:lpstr>
      <vt:lpstr>Dia 7</vt:lpstr>
      <vt:lpstr>Dia 8</vt:lpstr>
      <vt:lpstr>Dia 9</vt:lpstr>
      <vt:lpstr>Dia 10</vt:lpstr>
      <vt:lpstr>Dia 11</vt:lpstr>
      <vt:lpstr>Dia 12</vt:lpstr>
      <vt:lpstr>MERCI de votre attention  DANK U voor uw aandacht </vt:lpstr>
    </vt:vector>
  </TitlesOfParts>
  <Company>Privé</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ISABELLE QUERTON</dc:creator>
  <cp:lastModifiedBy>Leo Bergmans</cp:lastModifiedBy>
  <cp:revision>44</cp:revision>
  <cp:lastPrinted>2013-08-03T13:13:14Z</cp:lastPrinted>
  <dcterms:created xsi:type="dcterms:W3CDTF">2013-07-22T09:07:37Z</dcterms:created>
  <dcterms:modified xsi:type="dcterms:W3CDTF">2013-08-27T07:01:33Z</dcterms:modified>
</cp:coreProperties>
</file>