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62" r:id="rId2"/>
    <p:sldId id="265" r:id="rId3"/>
    <p:sldId id="340" r:id="rId4"/>
    <p:sldId id="347" r:id="rId5"/>
    <p:sldId id="341" r:id="rId6"/>
    <p:sldId id="374" r:id="rId7"/>
    <p:sldId id="315" r:id="rId8"/>
    <p:sldId id="373" r:id="rId9"/>
    <p:sldId id="371" r:id="rId10"/>
    <p:sldId id="345" r:id="rId11"/>
    <p:sldId id="348" r:id="rId12"/>
    <p:sldId id="352" r:id="rId13"/>
    <p:sldId id="350" r:id="rId14"/>
    <p:sldId id="351" r:id="rId15"/>
    <p:sldId id="355" r:id="rId16"/>
    <p:sldId id="353" r:id="rId17"/>
    <p:sldId id="354" r:id="rId18"/>
    <p:sldId id="349" r:id="rId19"/>
    <p:sldId id="356" r:id="rId20"/>
    <p:sldId id="357" r:id="rId21"/>
    <p:sldId id="361" r:id="rId22"/>
    <p:sldId id="359" r:id="rId23"/>
    <p:sldId id="360" r:id="rId24"/>
    <p:sldId id="362" r:id="rId25"/>
    <p:sldId id="363" r:id="rId26"/>
    <p:sldId id="364" r:id="rId27"/>
    <p:sldId id="365" r:id="rId28"/>
    <p:sldId id="366" r:id="rId29"/>
    <p:sldId id="367" r:id="rId30"/>
    <p:sldId id="369" r:id="rId31"/>
    <p:sldId id="368" r:id="rId3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8F315"/>
    <a:srgbClr val="10E21A"/>
    <a:srgbClr val="DF313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06" autoAdjust="0"/>
    <p:restoredTop sz="94660"/>
  </p:normalViewPr>
  <p:slideViewPr>
    <p:cSldViewPr>
      <p:cViewPr>
        <p:scale>
          <a:sx n="66" d="100"/>
          <a:sy n="66" d="100"/>
        </p:scale>
        <p:origin x="-143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7C42-0D10-41D9-BE94-BF48DCC3AA8A}" type="datetimeFigureOut">
              <a:rPr lang="nl-BE" smtClean="0"/>
              <a:pPr/>
              <a:t>23/02/2012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1EA9-4324-4683-99F1-E8AC923EF1C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7C42-0D10-41D9-BE94-BF48DCC3AA8A}" type="datetimeFigureOut">
              <a:rPr lang="nl-BE" smtClean="0"/>
              <a:pPr/>
              <a:t>23/02/2012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1EA9-4324-4683-99F1-E8AC923EF1C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7C42-0D10-41D9-BE94-BF48DCC3AA8A}" type="datetimeFigureOut">
              <a:rPr lang="nl-BE" smtClean="0"/>
              <a:pPr/>
              <a:t>23/02/2012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1EA9-4324-4683-99F1-E8AC923EF1C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7C42-0D10-41D9-BE94-BF48DCC3AA8A}" type="datetimeFigureOut">
              <a:rPr lang="nl-BE" smtClean="0"/>
              <a:pPr/>
              <a:t>23/02/2012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1EA9-4324-4683-99F1-E8AC923EF1C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7C42-0D10-41D9-BE94-BF48DCC3AA8A}" type="datetimeFigureOut">
              <a:rPr lang="nl-BE" smtClean="0"/>
              <a:pPr/>
              <a:t>23/02/2012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1EA9-4324-4683-99F1-E8AC923EF1C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7C42-0D10-41D9-BE94-BF48DCC3AA8A}" type="datetimeFigureOut">
              <a:rPr lang="nl-BE" smtClean="0"/>
              <a:pPr/>
              <a:t>23/02/2012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1EA9-4324-4683-99F1-E8AC923EF1C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7C42-0D10-41D9-BE94-BF48DCC3AA8A}" type="datetimeFigureOut">
              <a:rPr lang="nl-BE" smtClean="0"/>
              <a:pPr/>
              <a:t>23/02/2012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1EA9-4324-4683-99F1-E8AC923EF1C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7C42-0D10-41D9-BE94-BF48DCC3AA8A}" type="datetimeFigureOut">
              <a:rPr lang="nl-BE" smtClean="0"/>
              <a:pPr/>
              <a:t>23/02/2012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1EA9-4324-4683-99F1-E8AC923EF1C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7C42-0D10-41D9-BE94-BF48DCC3AA8A}" type="datetimeFigureOut">
              <a:rPr lang="nl-BE" smtClean="0"/>
              <a:pPr/>
              <a:t>23/02/2012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1EA9-4324-4683-99F1-E8AC923EF1C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7C42-0D10-41D9-BE94-BF48DCC3AA8A}" type="datetimeFigureOut">
              <a:rPr lang="nl-BE" smtClean="0"/>
              <a:pPr/>
              <a:t>23/02/2012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1EA9-4324-4683-99F1-E8AC923EF1C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7C42-0D10-41D9-BE94-BF48DCC3AA8A}" type="datetimeFigureOut">
              <a:rPr lang="nl-BE" smtClean="0"/>
              <a:pPr/>
              <a:t>23/02/2012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1EA9-4324-4683-99F1-E8AC923EF1C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17C42-0D10-41D9-BE94-BF48DCC3AA8A}" type="datetimeFigureOut">
              <a:rPr lang="nl-BE" smtClean="0"/>
              <a:pPr/>
              <a:t>23/02/2012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E1EA9-4324-4683-99F1-E8AC923EF1C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slide" Target="slide12.xml"/><Relationship Id="rId4" Type="http://schemas.openxmlformats.org/officeDocument/2006/relationships/slide" Target="slid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slide" Target="slide18.xml"/><Relationship Id="rId4" Type="http://schemas.openxmlformats.org/officeDocument/2006/relationships/slide" Target="slid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slide" Target="slide3.xml"/><Relationship Id="rId4" Type="http://schemas.openxmlformats.org/officeDocument/2006/relationships/slide" Target="slide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slide" Target="slide22.xml"/><Relationship Id="rId4" Type="http://schemas.openxmlformats.org/officeDocument/2006/relationships/slide" Target="slid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slide" Target="slide25.xml"/><Relationship Id="rId4" Type="http://schemas.openxmlformats.org/officeDocument/2006/relationships/slide" Target="slide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slide" Target="slide28.xml"/><Relationship Id="rId4" Type="http://schemas.openxmlformats.org/officeDocument/2006/relationships/slide" Target="slide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slide" Target="slide30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slide" Target="slide10.xml"/><Relationship Id="rId4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payeasy.nl/images/sphere_images/Farmaci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7040" y="-162780"/>
            <a:ext cx="9361040" cy="702078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217040" y="2276872"/>
            <a:ext cx="9361040" cy="1143000"/>
          </a:xfrm>
          <a:noFill/>
        </p:spPr>
        <p:txBody>
          <a:bodyPr>
            <a:noAutofit/>
          </a:bodyPr>
          <a:lstStyle/>
          <a:p>
            <a:pPr algn="ctr"/>
            <a:r>
              <a:rPr lang="nl-BE" b="1" dirty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JE KENNIS </a:t>
            </a:r>
            <a:r>
              <a:rPr lang="nl-BE" b="1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 </a:t>
            </a:r>
            <a:r>
              <a:rPr lang="nl-BE" b="1" dirty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WERKING </a:t>
            </a:r>
            <a:r>
              <a:rPr lang="nl-BE" b="1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 </a:t>
            </a:r>
            <a:r>
              <a:rPr lang="nl-BE" b="1" dirty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EEN GENEESMIDDEL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Je antwoordde niet correct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002060"/>
                </a:solidFill>
              </a:rPr>
              <a:t>Bij toediening via neusdruppels komt de molecule nagenoeg niet in de bloedbaan terecht en treden er geen nevenwerkingen zoals hoge bloeddruk op. Het geneesmiddel werkt dan enkel lokaal.</a:t>
            </a: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3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1556792"/>
            <a:ext cx="7498080" cy="1143000"/>
          </a:xfrm>
        </p:spPr>
        <p:txBody>
          <a:bodyPr>
            <a:noAutofit/>
          </a:bodyPr>
          <a:lstStyle/>
          <a:p>
            <a:r>
              <a:rPr lang="nl-BE" sz="3200" b="1" dirty="0" err="1">
                <a:solidFill>
                  <a:srgbClr val="C00000"/>
                </a:solidFill>
              </a:rPr>
              <a:t>Sympaticomimetica</a:t>
            </a:r>
            <a:r>
              <a:rPr lang="nl-BE" sz="3200" b="1" dirty="0">
                <a:solidFill>
                  <a:srgbClr val="C00000"/>
                </a:solidFill>
              </a:rPr>
              <a:t> worden gebruikt bij astma omwille van hun bronchiënverwijdend effect, dit komt omdat deze geneesmiddelen inwerken op de β</a:t>
            </a:r>
            <a:r>
              <a:rPr lang="nl-BE" sz="3200" b="1" baseline="-25000" dirty="0">
                <a:solidFill>
                  <a:srgbClr val="C00000"/>
                </a:solidFill>
              </a:rPr>
              <a:t>1</a:t>
            </a:r>
            <a:r>
              <a:rPr lang="nl-BE" sz="3200" b="1" dirty="0">
                <a:solidFill>
                  <a:srgbClr val="C00000"/>
                </a:solidFill>
              </a:rPr>
              <a:t>-receptoren ter hoogte van de gladde spieren van de bronchiën</a:t>
            </a:r>
            <a:r>
              <a:rPr lang="nl-BE" sz="3200" b="1" dirty="0" smtClean="0">
                <a:solidFill>
                  <a:srgbClr val="C00000"/>
                </a:solidFill>
              </a:rPr>
              <a:t>.</a:t>
            </a:r>
            <a:endParaRPr lang="nl-BE" sz="3200" b="1" dirty="0">
              <a:solidFill>
                <a:srgbClr val="C00000"/>
              </a:solidFill>
            </a:endParaRPr>
          </a:p>
        </p:txBody>
      </p:sp>
      <p:sp>
        <p:nvSpPr>
          <p:cNvPr id="5" name="Ondertitel 2">
            <a:hlinkClick r:id="rId2" action="ppaction://hlinksldjump"/>
          </p:cNvPr>
          <p:cNvSpPr txBox="1">
            <a:spLocks/>
          </p:cNvSpPr>
          <p:nvPr/>
        </p:nvSpPr>
        <p:spPr>
          <a:xfrm>
            <a:off x="971600" y="4293096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3" action="ppaction://hlinksldjump"/>
              </a:rPr>
              <a:t>JUIST</a:t>
            </a:r>
            <a:r>
              <a:rPr kumimoji="0" lang="nl-B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6" name="Ondertitel 2">
            <a:hlinkClick r:id="rId4" action="ppaction://hlinksldjump"/>
          </p:cNvPr>
          <p:cNvSpPr txBox="1">
            <a:spLocks/>
          </p:cNvSpPr>
          <p:nvPr/>
        </p:nvSpPr>
        <p:spPr>
          <a:xfrm>
            <a:off x="5076056" y="4293096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nl-BE" sz="3600" b="1" dirty="0" smtClean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hlinkClick r:id="rId5" action="ppaction://hlinksldjump"/>
              </a:rPr>
              <a:t>FOUT</a:t>
            </a:r>
            <a:endParaRPr lang="nl-BE" sz="3600" b="1" dirty="0" smtClean="0">
              <a:solidFill>
                <a:srgbClr val="C0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1" name="Groep 10"/>
          <p:cNvGrpSpPr/>
          <p:nvPr/>
        </p:nvGrpSpPr>
        <p:grpSpPr>
          <a:xfrm>
            <a:off x="0" y="6048374"/>
            <a:ext cx="9144000" cy="953643"/>
            <a:chOff x="0" y="6048374"/>
            <a:chExt cx="9144000" cy="953643"/>
          </a:xfrm>
        </p:grpSpPr>
        <p:pic>
          <p:nvPicPr>
            <p:cNvPr id="1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5292080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9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57200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0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547664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1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2339752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2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1581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3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557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4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08416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5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80424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6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8334374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3635896" y="6048376"/>
              <a:ext cx="953641" cy="95364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C00000"/>
                </a:solidFill>
              </a:rPr>
              <a:t>Je antwoordde correct</a:t>
            </a:r>
            <a:endParaRPr lang="nl-BE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C00000"/>
                </a:solidFill>
              </a:rPr>
              <a:t>Het zijn de β2-receptoren die zich in de luchtwegen bevinden; de β1-receptoren spelen een belangrijke rol in het hart</a:t>
            </a:r>
            <a:r>
              <a:rPr lang="nl-BE" dirty="0" smtClean="0">
                <a:solidFill>
                  <a:srgbClr val="C00000"/>
                </a:solidFill>
              </a:rPr>
              <a:t>.</a:t>
            </a:r>
            <a:endParaRPr lang="nl-BE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Je antwoordde niet correct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002060"/>
                </a:solidFill>
              </a:rPr>
              <a:t>Het zijn de β</a:t>
            </a:r>
            <a:r>
              <a:rPr lang="nl-BE" baseline="-25000" dirty="0">
                <a:solidFill>
                  <a:srgbClr val="002060"/>
                </a:solidFill>
              </a:rPr>
              <a:t>2</a:t>
            </a:r>
            <a:r>
              <a:rPr lang="nl-BE" dirty="0">
                <a:solidFill>
                  <a:srgbClr val="002060"/>
                </a:solidFill>
              </a:rPr>
              <a:t>-receptoren die zich in de luchtwegen bevinden; de β</a:t>
            </a:r>
            <a:r>
              <a:rPr lang="nl-BE" baseline="-25000" dirty="0">
                <a:solidFill>
                  <a:srgbClr val="002060"/>
                </a:solidFill>
              </a:rPr>
              <a:t>1</a:t>
            </a:r>
            <a:r>
              <a:rPr lang="nl-BE" dirty="0">
                <a:solidFill>
                  <a:srgbClr val="002060"/>
                </a:solidFill>
              </a:rPr>
              <a:t>-receptoren spelen een belangrijke rol in het hart</a:t>
            </a:r>
            <a:r>
              <a:rPr lang="nl-BE" dirty="0" smtClean="0">
                <a:solidFill>
                  <a:srgbClr val="002060"/>
                </a:solidFill>
              </a:rPr>
              <a:t>.</a:t>
            </a:r>
            <a:endParaRPr lang="nl-BE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3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1556792"/>
            <a:ext cx="7498080" cy="1143000"/>
          </a:xfrm>
        </p:spPr>
        <p:txBody>
          <a:bodyPr>
            <a:noAutofit/>
          </a:bodyPr>
          <a:lstStyle/>
          <a:p>
            <a:pPr lvl="0"/>
            <a:r>
              <a:rPr lang="nl-BE" sz="3200" b="1" dirty="0">
                <a:solidFill>
                  <a:srgbClr val="C00000"/>
                </a:solidFill>
              </a:rPr>
              <a:t>Het autonoom zenuwstelsel wordt ook het willekeurig zenuwstelsel genoemd.</a:t>
            </a:r>
            <a:r>
              <a:rPr lang="nl-BE" sz="3200" dirty="0"/>
              <a:t/>
            </a:r>
            <a:br>
              <a:rPr lang="nl-BE" sz="3200" dirty="0"/>
            </a:br>
            <a:endParaRPr lang="nl-BE" sz="3200" b="1" dirty="0">
              <a:solidFill>
                <a:srgbClr val="C00000"/>
              </a:solidFill>
            </a:endParaRPr>
          </a:p>
        </p:txBody>
      </p:sp>
      <p:sp>
        <p:nvSpPr>
          <p:cNvPr id="5" name="Ondertitel 2">
            <a:hlinkClick r:id="rId2" action="ppaction://hlinksldjump"/>
          </p:cNvPr>
          <p:cNvSpPr txBox="1">
            <a:spLocks/>
          </p:cNvSpPr>
          <p:nvPr/>
        </p:nvSpPr>
        <p:spPr>
          <a:xfrm>
            <a:off x="971600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 action="ppaction://hlinksldjump"/>
              </a:rPr>
              <a:t>JUIST</a:t>
            </a:r>
            <a:r>
              <a:rPr kumimoji="0" lang="nl-B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6" name="Ondertitel 2">
            <a:hlinkClick r:id="rId3" action="ppaction://hlinksldjump"/>
          </p:cNvPr>
          <p:cNvSpPr txBox="1">
            <a:spLocks/>
          </p:cNvSpPr>
          <p:nvPr/>
        </p:nvSpPr>
        <p:spPr>
          <a:xfrm>
            <a:off x="5148064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nl-BE" sz="3600" b="1" dirty="0" smtClean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hlinkClick r:id="rId4" action="ppaction://hlinksldjump"/>
              </a:rPr>
              <a:t>FOUT</a:t>
            </a:r>
            <a:endParaRPr lang="nl-BE" sz="3600" b="1" dirty="0" smtClean="0">
              <a:solidFill>
                <a:srgbClr val="C0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1" name="Groep 10"/>
          <p:cNvGrpSpPr/>
          <p:nvPr/>
        </p:nvGrpSpPr>
        <p:grpSpPr>
          <a:xfrm>
            <a:off x="0" y="6048374"/>
            <a:ext cx="9144000" cy="953643"/>
            <a:chOff x="0" y="6048374"/>
            <a:chExt cx="9144000" cy="953643"/>
          </a:xfrm>
        </p:grpSpPr>
        <p:pic>
          <p:nvPicPr>
            <p:cNvPr id="1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5400000">
              <a:off x="5292080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9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7200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0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47664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1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5400000">
              <a:off x="2339752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2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91581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3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5557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4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5400000">
              <a:off x="608416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5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5400000">
              <a:off x="680424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6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59633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5400000">
              <a:off x="8334374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5400000">
              <a:off x="3635896" y="6048376"/>
              <a:ext cx="953641" cy="95364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C00000"/>
                </a:solidFill>
              </a:rPr>
              <a:t>Je antwoordde correct</a:t>
            </a:r>
            <a:endParaRPr lang="nl-BE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C00000"/>
                </a:solidFill>
              </a:rPr>
              <a:t>Het autonoom zenuwstelsel wordt ook het onwillekeurig zenuwstelsel genoemd.</a:t>
            </a:r>
          </a:p>
          <a:p>
            <a:pPr marL="0" indent="0">
              <a:buNone/>
            </a:pPr>
            <a:endParaRPr lang="nl-BE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Je antwoordde niet correct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002060"/>
                </a:solidFill>
              </a:rPr>
              <a:t>Het autonoom zenuwstelsel wordt ook het onwillekeurig zenuwstelsel genoemd.</a:t>
            </a:r>
          </a:p>
          <a:p>
            <a:pPr marL="0" indent="0">
              <a:buNone/>
            </a:pPr>
            <a:endParaRPr lang="nl-BE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</a:t>
            </a:r>
            <a:r>
              <a:rPr lang="nl-BE" sz="2000" dirty="0" smtClean="0"/>
              <a:t>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3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1556792"/>
            <a:ext cx="7498080" cy="1143000"/>
          </a:xfrm>
        </p:spPr>
        <p:txBody>
          <a:bodyPr>
            <a:noAutofit/>
          </a:bodyPr>
          <a:lstStyle/>
          <a:p>
            <a:pPr lvl="0"/>
            <a:r>
              <a:rPr lang="nl-BE" sz="3200" b="1" dirty="0">
                <a:solidFill>
                  <a:srgbClr val="C00000"/>
                </a:solidFill>
              </a:rPr>
              <a:t>Excretie van geneesmiddelen gebeurt voornamelijk in de lever</a:t>
            </a:r>
            <a:r>
              <a:rPr lang="nl-BE" sz="3200" b="1" dirty="0" smtClean="0">
                <a:solidFill>
                  <a:srgbClr val="C00000"/>
                </a:solidFill>
              </a:rPr>
              <a:t>.</a:t>
            </a:r>
            <a:r>
              <a:rPr lang="nl-BE" sz="3200" dirty="0"/>
              <a:t/>
            </a:r>
            <a:br>
              <a:rPr lang="nl-BE" sz="3200" dirty="0"/>
            </a:br>
            <a:endParaRPr lang="nl-BE" sz="3200" b="1" dirty="0">
              <a:solidFill>
                <a:srgbClr val="C00000"/>
              </a:solidFill>
            </a:endParaRPr>
          </a:p>
        </p:txBody>
      </p:sp>
      <p:sp>
        <p:nvSpPr>
          <p:cNvPr id="5" name="Ondertitel 2">
            <a:hlinkClick r:id="rId2" action="ppaction://hlinksldjump"/>
          </p:cNvPr>
          <p:cNvSpPr txBox="1">
            <a:spLocks/>
          </p:cNvSpPr>
          <p:nvPr/>
        </p:nvSpPr>
        <p:spPr>
          <a:xfrm>
            <a:off x="971600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3" action="ppaction://hlinksldjump"/>
              </a:rPr>
              <a:t>JUIST</a:t>
            </a:r>
            <a:r>
              <a:rPr kumimoji="0" lang="nl-B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6" name="Ondertitel 2">
            <a:hlinkClick r:id="rId4" action="ppaction://hlinksldjump"/>
          </p:cNvPr>
          <p:cNvSpPr txBox="1">
            <a:spLocks/>
          </p:cNvSpPr>
          <p:nvPr/>
        </p:nvSpPr>
        <p:spPr>
          <a:xfrm>
            <a:off x="5148064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nl-BE" sz="3600" b="1" dirty="0" smtClean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hlinkClick r:id="rId5" action="ppaction://hlinksldjump"/>
              </a:rPr>
              <a:t>FOUT</a:t>
            </a:r>
            <a:endParaRPr lang="nl-BE" sz="3600" b="1" dirty="0" smtClean="0">
              <a:solidFill>
                <a:srgbClr val="C0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1" name="Groep 10"/>
          <p:cNvGrpSpPr/>
          <p:nvPr/>
        </p:nvGrpSpPr>
        <p:grpSpPr>
          <a:xfrm>
            <a:off x="0" y="6048374"/>
            <a:ext cx="9144000" cy="953643"/>
            <a:chOff x="0" y="6048374"/>
            <a:chExt cx="9144000" cy="953643"/>
          </a:xfrm>
        </p:grpSpPr>
        <p:pic>
          <p:nvPicPr>
            <p:cNvPr id="1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5292080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9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57200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0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547664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1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2339752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2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1581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3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557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4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08416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5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80424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6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8334374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3635896" y="6048376"/>
              <a:ext cx="953641" cy="95364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C00000"/>
                </a:solidFill>
              </a:rPr>
              <a:t>Je antwoordde correct</a:t>
            </a:r>
            <a:endParaRPr lang="nl-BE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C00000"/>
                </a:solidFill>
              </a:rPr>
              <a:t>Het is de </a:t>
            </a:r>
            <a:r>
              <a:rPr lang="nl-BE" dirty="0" err="1">
                <a:solidFill>
                  <a:srgbClr val="C00000"/>
                </a:solidFill>
              </a:rPr>
              <a:t>metabolisatie</a:t>
            </a:r>
            <a:r>
              <a:rPr lang="nl-BE" dirty="0">
                <a:solidFill>
                  <a:srgbClr val="C00000"/>
                </a:solidFill>
              </a:rPr>
              <a:t> van geneesmiddelen, of omzetting tot afbraakproducten, die in de lever gebeurt</a:t>
            </a:r>
            <a:r>
              <a:rPr lang="nl-BE" dirty="0" smtClean="0">
                <a:solidFill>
                  <a:srgbClr val="C00000"/>
                </a:solidFill>
              </a:rPr>
              <a:t>.</a:t>
            </a:r>
            <a:endParaRPr lang="nl-BE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BE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Je antwoordde niet correct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002060"/>
                </a:solidFill>
              </a:rPr>
              <a:t>Het is de </a:t>
            </a:r>
            <a:r>
              <a:rPr lang="nl-BE" dirty="0" err="1">
                <a:solidFill>
                  <a:srgbClr val="002060"/>
                </a:solidFill>
              </a:rPr>
              <a:t>metabolisatie</a:t>
            </a:r>
            <a:r>
              <a:rPr lang="nl-BE" dirty="0">
                <a:solidFill>
                  <a:srgbClr val="002060"/>
                </a:solidFill>
              </a:rPr>
              <a:t> van geneesmiddelen, of omzetting tot afbraakproducten, die in de lever gebeurt</a:t>
            </a:r>
            <a:r>
              <a:rPr lang="nl-BE" dirty="0" smtClean="0">
                <a:solidFill>
                  <a:srgbClr val="002060"/>
                </a:solidFill>
              </a:rPr>
              <a:t>.</a:t>
            </a:r>
            <a:endParaRPr lang="nl-BE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l-BE" dirty="0">
              <a:solidFill>
                <a:srgbClr val="C00000"/>
              </a:solidFill>
            </a:endParaRPr>
          </a:p>
          <a:p>
            <a:pPr marL="457200" indent="-457200"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3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1556792"/>
            <a:ext cx="7498080" cy="1143000"/>
          </a:xfrm>
        </p:spPr>
        <p:txBody>
          <a:bodyPr>
            <a:noAutofit/>
          </a:bodyPr>
          <a:lstStyle/>
          <a:p>
            <a:r>
              <a:rPr lang="nl-BE" sz="3200" b="1" dirty="0" smtClean="0">
                <a:solidFill>
                  <a:srgbClr val="C00000"/>
                </a:solidFill>
              </a:rPr>
              <a:t>Het geneesmiddel </a:t>
            </a:r>
            <a:r>
              <a:rPr lang="nl-BE" sz="3200" b="1" dirty="0" err="1" smtClean="0">
                <a:solidFill>
                  <a:srgbClr val="C00000"/>
                </a:solidFill>
              </a:rPr>
              <a:t>Rinomar</a:t>
            </a:r>
            <a:r>
              <a:rPr lang="nl-BE" sz="3200" b="1" dirty="0" smtClean="0">
                <a:solidFill>
                  <a:srgbClr val="C00000"/>
                </a:solidFill>
              </a:rPr>
              <a:t> Pseudo-efedrine®, gebruikt bij neusverkoudheden mag men gerust innemen ’s avonds voor slapen gaan</a:t>
            </a:r>
            <a:r>
              <a:rPr lang="nl-BE" sz="3200" dirty="0" smtClean="0">
                <a:solidFill>
                  <a:srgbClr val="C00000"/>
                </a:solidFill>
              </a:rPr>
              <a:t>.</a:t>
            </a:r>
            <a:endParaRPr lang="nl-BE" sz="29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Ondertitel 2">
            <a:hlinkClick r:id="rId2" action="ppaction://hlinksldjump"/>
          </p:cNvPr>
          <p:cNvSpPr txBox="1">
            <a:spLocks/>
          </p:cNvSpPr>
          <p:nvPr/>
        </p:nvSpPr>
        <p:spPr>
          <a:xfrm>
            <a:off x="971600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3" action="ppaction://hlinksldjump"/>
              </a:rPr>
              <a:t>JUIST</a:t>
            </a:r>
            <a:r>
              <a:rPr kumimoji="0" lang="nl-B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6" name="Ondertitel 2">
            <a:hlinkClick r:id="rId4" action="ppaction://hlinksldjump"/>
          </p:cNvPr>
          <p:cNvSpPr txBox="1">
            <a:spLocks/>
          </p:cNvSpPr>
          <p:nvPr/>
        </p:nvSpPr>
        <p:spPr>
          <a:xfrm>
            <a:off x="5148064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nl-BE" sz="3600" b="1" dirty="0" smtClean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hlinkClick r:id="rId5" action="ppaction://hlinksldjump"/>
              </a:rPr>
              <a:t>FOUT</a:t>
            </a:r>
            <a:endParaRPr lang="nl-BE" sz="3600" b="1" dirty="0" smtClean="0">
              <a:solidFill>
                <a:srgbClr val="C0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33" name="Groep 32"/>
          <p:cNvGrpSpPr/>
          <p:nvPr/>
        </p:nvGrpSpPr>
        <p:grpSpPr>
          <a:xfrm>
            <a:off x="0" y="6048374"/>
            <a:ext cx="9144000" cy="953643"/>
            <a:chOff x="0" y="6048374"/>
            <a:chExt cx="9144000" cy="953643"/>
          </a:xfrm>
        </p:grpSpPr>
        <p:pic>
          <p:nvPicPr>
            <p:cNvPr id="11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5292080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57200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0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547664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1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2339752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2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1581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3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557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4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08416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5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80424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6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8334374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32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3635896" y="6048376"/>
              <a:ext cx="953641" cy="95364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3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1556792"/>
            <a:ext cx="7498080" cy="1143000"/>
          </a:xfrm>
        </p:spPr>
        <p:txBody>
          <a:bodyPr>
            <a:noAutofit/>
          </a:bodyPr>
          <a:lstStyle/>
          <a:p>
            <a:pPr lvl="0"/>
            <a:r>
              <a:rPr lang="nl-BE" sz="3200" b="1" dirty="0">
                <a:solidFill>
                  <a:srgbClr val="C00000"/>
                </a:solidFill>
              </a:rPr>
              <a:t>De nier  is een belangrijk orgaan voor de excretie van geneesmiddelen</a:t>
            </a:r>
            <a:r>
              <a:rPr lang="nl-BE" sz="3200" b="1" dirty="0" smtClean="0">
                <a:solidFill>
                  <a:srgbClr val="C00000"/>
                </a:solidFill>
              </a:rPr>
              <a:t>.</a:t>
            </a:r>
            <a:r>
              <a:rPr lang="nl-BE" sz="3200" dirty="0"/>
              <a:t/>
            </a:r>
            <a:br>
              <a:rPr lang="nl-BE" sz="3200" dirty="0"/>
            </a:br>
            <a:endParaRPr lang="nl-BE" sz="3200" b="1" dirty="0">
              <a:solidFill>
                <a:srgbClr val="C00000"/>
              </a:solidFill>
            </a:endParaRPr>
          </a:p>
        </p:txBody>
      </p:sp>
      <p:sp>
        <p:nvSpPr>
          <p:cNvPr id="5" name="Ondertitel 2">
            <a:hlinkClick r:id="rId2" action="ppaction://hlinksldjump"/>
          </p:cNvPr>
          <p:cNvSpPr txBox="1">
            <a:spLocks/>
          </p:cNvSpPr>
          <p:nvPr/>
        </p:nvSpPr>
        <p:spPr>
          <a:xfrm>
            <a:off x="971600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3" action="ppaction://hlinksldjump"/>
              </a:rPr>
              <a:t>JUIST</a:t>
            </a:r>
            <a:r>
              <a:rPr kumimoji="0" lang="nl-B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6" name="Ondertitel 2">
            <a:hlinkClick r:id="rId4" action="ppaction://hlinksldjump"/>
          </p:cNvPr>
          <p:cNvSpPr txBox="1">
            <a:spLocks/>
          </p:cNvSpPr>
          <p:nvPr/>
        </p:nvSpPr>
        <p:spPr>
          <a:xfrm>
            <a:off x="5148064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nl-BE" sz="3600" b="1" dirty="0" smtClean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hlinkClick r:id="rId5" action="ppaction://hlinksldjump"/>
              </a:rPr>
              <a:t>FOUT</a:t>
            </a:r>
            <a:endParaRPr lang="nl-BE" sz="3600" b="1" dirty="0" smtClean="0">
              <a:solidFill>
                <a:srgbClr val="C0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1" name="Groep 10"/>
          <p:cNvGrpSpPr/>
          <p:nvPr/>
        </p:nvGrpSpPr>
        <p:grpSpPr>
          <a:xfrm>
            <a:off x="0" y="6048374"/>
            <a:ext cx="9144000" cy="953643"/>
            <a:chOff x="0" y="6048374"/>
            <a:chExt cx="9144000" cy="953643"/>
          </a:xfrm>
        </p:grpSpPr>
        <p:pic>
          <p:nvPicPr>
            <p:cNvPr id="1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5292080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9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57200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0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547664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1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2339752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2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1581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3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557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4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08416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5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80424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6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8334374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3635896" y="6048376"/>
              <a:ext cx="953641" cy="95364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C00000"/>
                </a:solidFill>
              </a:rPr>
              <a:t>Je antwoordde correct</a:t>
            </a:r>
            <a:endParaRPr lang="nl-BE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C00000"/>
                </a:solidFill>
              </a:rPr>
              <a:t>De nieren zorgen voor de belangrijkste vorm van uitscheiding van geneesmiddelen en metabolieten, via de urine</a:t>
            </a:r>
            <a:r>
              <a:rPr lang="nl-BE" dirty="0" smtClean="0">
                <a:solidFill>
                  <a:srgbClr val="C00000"/>
                </a:solidFill>
              </a:rPr>
              <a:t>.</a:t>
            </a:r>
            <a:endParaRPr lang="nl-BE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BE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Je antwoordde niet correct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002060"/>
                </a:solidFill>
              </a:rPr>
              <a:t>De nieren zorgen voor de belangrijkste vorm van uitscheiding van geneesmiddelen en metabolieten, via de urine</a:t>
            </a:r>
            <a:r>
              <a:rPr lang="nl-BE" dirty="0" smtClean="0">
                <a:solidFill>
                  <a:srgbClr val="002060"/>
                </a:solidFill>
              </a:rPr>
              <a:t>.</a:t>
            </a:r>
            <a:endParaRPr lang="nl-BE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l-BE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3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1556792"/>
            <a:ext cx="7498080" cy="1143000"/>
          </a:xfrm>
        </p:spPr>
        <p:txBody>
          <a:bodyPr>
            <a:noAutofit/>
          </a:bodyPr>
          <a:lstStyle/>
          <a:p>
            <a:pPr lvl="0"/>
            <a:r>
              <a:rPr lang="nl-BE" sz="3200" b="1" dirty="0">
                <a:solidFill>
                  <a:srgbClr val="C00000"/>
                </a:solidFill>
              </a:rPr>
              <a:t>Personen met een alcoholprobleem,  moeten opletten met het gebruik van geneesmiddelen</a:t>
            </a:r>
            <a:r>
              <a:rPr lang="nl-BE" sz="3200" b="1" dirty="0" smtClean="0">
                <a:solidFill>
                  <a:srgbClr val="C00000"/>
                </a:solidFill>
              </a:rPr>
              <a:t>.</a:t>
            </a:r>
            <a:r>
              <a:rPr lang="nl-BE" sz="3200" dirty="0"/>
              <a:t/>
            </a:r>
            <a:br>
              <a:rPr lang="nl-BE" sz="3200" dirty="0"/>
            </a:br>
            <a:endParaRPr lang="nl-BE" sz="3200" b="1" dirty="0">
              <a:solidFill>
                <a:srgbClr val="C00000"/>
              </a:solidFill>
            </a:endParaRPr>
          </a:p>
        </p:txBody>
      </p:sp>
      <p:sp>
        <p:nvSpPr>
          <p:cNvPr id="5" name="Ondertitel 2">
            <a:hlinkClick r:id="rId2" action="ppaction://hlinksldjump"/>
          </p:cNvPr>
          <p:cNvSpPr txBox="1">
            <a:spLocks/>
          </p:cNvSpPr>
          <p:nvPr/>
        </p:nvSpPr>
        <p:spPr>
          <a:xfrm>
            <a:off x="971600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3" action="ppaction://hlinksldjump"/>
              </a:rPr>
              <a:t>JUIST</a:t>
            </a:r>
            <a:r>
              <a:rPr kumimoji="0" lang="nl-B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6" name="Ondertitel 2">
            <a:hlinkClick r:id="rId4" action="ppaction://hlinksldjump"/>
          </p:cNvPr>
          <p:cNvSpPr txBox="1">
            <a:spLocks/>
          </p:cNvSpPr>
          <p:nvPr/>
        </p:nvSpPr>
        <p:spPr>
          <a:xfrm>
            <a:off x="5148064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nl-BE" sz="3600" b="1" dirty="0" smtClean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hlinkClick r:id="rId5" action="ppaction://hlinksldjump"/>
              </a:rPr>
              <a:t>FOUT</a:t>
            </a:r>
            <a:endParaRPr lang="nl-BE" sz="3600" b="1" dirty="0" smtClean="0">
              <a:solidFill>
                <a:srgbClr val="C0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1" name="Groep 10"/>
          <p:cNvGrpSpPr/>
          <p:nvPr/>
        </p:nvGrpSpPr>
        <p:grpSpPr>
          <a:xfrm>
            <a:off x="0" y="6048374"/>
            <a:ext cx="9144000" cy="953643"/>
            <a:chOff x="0" y="6048374"/>
            <a:chExt cx="9144000" cy="953643"/>
          </a:xfrm>
        </p:grpSpPr>
        <p:pic>
          <p:nvPicPr>
            <p:cNvPr id="1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5292080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9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57200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0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547664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1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2339752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2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1581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3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557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4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08416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5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80424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6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8334374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3635896" y="6048376"/>
              <a:ext cx="953641" cy="95364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C00000"/>
                </a:solidFill>
              </a:rPr>
              <a:t>Je antwoordde correct</a:t>
            </a:r>
            <a:endParaRPr lang="nl-BE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C00000"/>
                </a:solidFill>
              </a:rPr>
              <a:t>Door alcoholmisbruik wordt de lever aangetast, wat ervoor zorgt dat de leverwerking niet optimaal is en geneesmiddelen minder snel worden afgebroken</a:t>
            </a:r>
            <a:r>
              <a:rPr lang="nl-BE" dirty="0" smtClean="0">
                <a:solidFill>
                  <a:srgbClr val="C00000"/>
                </a:solidFill>
              </a:rPr>
              <a:t>.</a:t>
            </a:r>
            <a:endParaRPr lang="nl-BE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BE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Je antwoordde niet correct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002060"/>
                </a:solidFill>
              </a:rPr>
              <a:t>Door alcoholmisbruik wordt de lever aangetast, wat ervoor zorgt dat de leverwerking niet optimaal is en geneesmiddelen minder snel worden afgebroken</a:t>
            </a:r>
            <a:r>
              <a:rPr lang="nl-BE" dirty="0" smtClean="0">
                <a:solidFill>
                  <a:srgbClr val="002060"/>
                </a:solidFill>
              </a:rPr>
              <a:t>.</a:t>
            </a:r>
            <a:endParaRPr lang="nl-BE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l-BE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3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1556792"/>
            <a:ext cx="7498080" cy="1143000"/>
          </a:xfrm>
        </p:spPr>
        <p:txBody>
          <a:bodyPr>
            <a:noAutofit/>
          </a:bodyPr>
          <a:lstStyle/>
          <a:p>
            <a:pPr lvl="0"/>
            <a:r>
              <a:rPr lang="nl-BE" sz="3200" b="1" dirty="0">
                <a:solidFill>
                  <a:srgbClr val="C00000"/>
                </a:solidFill>
              </a:rPr>
              <a:t>Geneesmiddelen kunnen soms een slechte adem </a:t>
            </a:r>
            <a:r>
              <a:rPr lang="nl-BE" sz="3200" b="1" dirty="0" smtClean="0">
                <a:solidFill>
                  <a:srgbClr val="C00000"/>
                </a:solidFill>
              </a:rPr>
              <a:t>veroorzaken.</a:t>
            </a:r>
            <a:r>
              <a:rPr lang="nl-BE" sz="3200" dirty="0"/>
              <a:t/>
            </a:r>
            <a:br>
              <a:rPr lang="nl-BE" sz="3200" dirty="0"/>
            </a:br>
            <a:endParaRPr lang="nl-BE" sz="3200" b="1" dirty="0">
              <a:solidFill>
                <a:srgbClr val="C00000"/>
              </a:solidFill>
            </a:endParaRPr>
          </a:p>
        </p:txBody>
      </p:sp>
      <p:sp>
        <p:nvSpPr>
          <p:cNvPr id="5" name="Ondertitel 2">
            <a:hlinkClick r:id="rId2" action="ppaction://hlinksldjump"/>
          </p:cNvPr>
          <p:cNvSpPr txBox="1">
            <a:spLocks/>
          </p:cNvSpPr>
          <p:nvPr/>
        </p:nvSpPr>
        <p:spPr>
          <a:xfrm>
            <a:off x="971600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3" action="ppaction://hlinksldjump"/>
              </a:rPr>
              <a:t>JUIST</a:t>
            </a:r>
            <a:r>
              <a:rPr kumimoji="0" lang="nl-B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6" name="Ondertitel 2">
            <a:hlinkClick r:id="rId4" action="ppaction://hlinksldjump"/>
          </p:cNvPr>
          <p:cNvSpPr txBox="1">
            <a:spLocks/>
          </p:cNvSpPr>
          <p:nvPr/>
        </p:nvSpPr>
        <p:spPr>
          <a:xfrm>
            <a:off x="5148064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nl-BE" sz="3600" b="1" dirty="0" smtClean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hlinkClick r:id="rId5" action="ppaction://hlinksldjump"/>
              </a:rPr>
              <a:t>FOUT</a:t>
            </a:r>
            <a:endParaRPr lang="nl-BE" sz="3600" b="1" dirty="0" smtClean="0">
              <a:solidFill>
                <a:srgbClr val="C0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1" name="Groep 10"/>
          <p:cNvGrpSpPr/>
          <p:nvPr/>
        </p:nvGrpSpPr>
        <p:grpSpPr>
          <a:xfrm>
            <a:off x="0" y="6048374"/>
            <a:ext cx="9144000" cy="953643"/>
            <a:chOff x="0" y="6048374"/>
            <a:chExt cx="9144000" cy="953643"/>
          </a:xfrm>
        </p:grpSpPr>
        <p:pic>
          <p:nvPicPr>
            <p:cNvPr id="1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5292080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9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57200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0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547664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1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2339752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2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1581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3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557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4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08416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5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80424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6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8334374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3635896" y="6048376"/>
              <a:ext cx="953641" cy="95364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C00000"/>
                </a:solidFill>
              </a:rPr>
              <a:t>Je antwoordde correct</a:t>
            </a:r>
            <a:endParaRPr lang="nl-BE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C00000"/>
                </a:solidFill>
              </a:rPr>
              <a:t>Sommige vluchtige metabolieten worden via de luchtwegen uitgescheiden, waardoor ze een ademgeur kunnen veroorzaken</a:t>
            </a:r>
            <a:r>
              <a:rPr lang="nl-BE" dirty="0" smtClean="0">
                <a:solidFill>
                  <a:srgbClr val="C00000"/>
                </a:solidFill>
              </a:rPr>
              <a:t>!</a:t>
            </a:r>
            <a:endParaRPr lang="nl-BE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BE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Je antwoordde niet correct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002060"/>
                </a:solidFill>
              </a:rPr>
              <a:t>Sommige vluchtige metabolieten worden via de luchtwegen uitgescheiden, waardoor ze een ademgeur kunnen veroorzaken</a:t>
            </a:r>
            <a:r>
              <a:rPr lang="nl-BE" dirty="0" smtClean="0">
                <a:solidFill>
                  <a:srgbClr val="002060"/>
                </a:solidFill>
              </a:rPr>
              <a:t>!</a:t>
            </a:r>
            <a:endParaRPr lang="nl-BE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l-BE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3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1484784"/>
            <a:ext cx="7498080" cy="1143000"/>
          </a:xfrm>
        </p:spPr>
        <p:txBody>
          <a:bodyPr>
            <a:noAutofit/>
          </a:bodyPr>
          <a:lstStyle/>
          <a:p>
            <a:pPr lvl="0"/>
            <a:r>
              <a:rPr lang="nl-BE" sz="3200" b="1" dirty="0">
                <a:solidFill>
                  <a:srgbClr val="C00000"/>
                </a:solidFill>
              </a:rPr>
              <a:t>Vrouwen die borstvoeding geven, kunnen gerust geneesmiddelen innemen</a:t>
            </a:r>
            <a:r>
              <a:rPr lang="nl-BE" sz="3200" b="1" dirty="0" smtClean="0">
                <a:solidFill>
                  <a:srgbClr val="C00000"/>
                </a:solidFill>
              </a:rPr>
              <a:t>.</a:t>
            </a:r>
            <a:r>
              <a:rPr lang="nl-BE" sz="3200" dirty="0"/>
              <a:t/>
            </a:r>
            <a:br>
              <a:rPr lang="nl-BE" sz="3200" dirty="0"/>
            </a:br>
            <a:endParaRPr lang="nl-BE" sz="3200" b="1" dirty="0">
              <a:solidFill>
                <a:srgbClr val="C00000"/>
              </a:solidFill>
            </a:endParaRPr>
          </a:p>
        </p:txBody>
      </p:sp>
      <p:sp>
        <p:nvSpPr>
          <p:cNvPr id="5" name="Ondertitel 2">
            <a:hlinkClick r:id="rId2" action="ppaction://hlinksldjump"/>
          </p:cNvPr>
          <p:cNvSpPr txBox="1">
            <a:spLocks/>
          </p:cNvSpPr>
          <p:nvPr/>
        </p:nvSpPr>
        <p:spPr>
          <a:xfrm>
            <a:off x="971600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3" action="ppaction://hlinksldjump"/>
              </a:rPr>
              <a:t>JUIST</a:t>
            </a:r>
            <a:r>
              <a:rPr kumimoji="0" lang="nl-B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6" name="Ondertitel 2">
            <a:hlinkClick r:id="rId4" action="ppaction://hlinksldjump"/>
          </p:cNvPr>
          <p:cNvSpPr txBox="1">
            <a:spLocks/>
          </p:cNvSpPr>
          <p:nvPr/>
        </p:nvSpPr>
        <p:spPr>
          <a:xfrm>
            <a:off x="5148064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nl-BE" sz="3600" b="1" dirty="0" smtClean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hlinkClick r:id="rId5" action="ppaction://hlinksldjump"/>
              </a:rPr>
              <a:t>FOUT</a:t>
            </a:r>
            <a:endParaRPr lang="nl-BE" sz="3600" b="1" dirty="0" smtClean="0">
              <a:solidFill>
                <a:srgbClr val="C0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1" name="Groep 10"/>
          <p:cNvGrpSpPr/>
          <p:nvPr/>
        </p:nvGrpSpPr>
        <p:grpSpPr>
          <a:xfrm>
            <a:off x="0" y="6048374"/>
            <a:ext cx="9144000" cy="953643"/>
            <a:chOff x="0" y="6048374"/>
            <a:chExt cx="9144000" cy="953643"/>
          </a:xfrm>
        </p:grpSpPr>
        <p:pic>
          <p:nvPicPr>
            <p:cNvPr id="1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5292080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9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57200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0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547664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1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2339752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2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1581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3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557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4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08416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5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80424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6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8334374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3635896" y="6048376"/>
              <a:ext cx="953641" cy="95364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C00000"/>
                </a:solidFill>
              </a:rPr>
              <a:t>Je antwoordde correct</a:t>
            </a:r>
            <a:endParaRPr lang="nl-BE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nl-BE" dirty="0" smtClean="0"/>
          </a:p>
          <a:p>
            <a:pPr marL="87313" indent="-4763">
              <a:buNone/>
            </a:pPr>
            <a:r>
              <a:rPr lang="nl-BE" dirty="0" smtClean="0">
                <a:solidFill>
                  <a:srgbClr val="C00000"/>
                </a:solidFill>
              </a:rPr>
              <a:t>Pseudo-efedrine werkt opwekkend voor de hersenen en kan dus het inslapen bemoeilijken.</a:t>
            </a:r>
          </a:p>
          <a:p>
            <a:endParaRPr lang="nl-BE" dirty="0"/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C00000"/>
                </a:solidFill>
              </a:rPr>
              <a:t>Je antwoordde correct</a:t>
            </a:r>
            <a:endParaRPr lang="nl-BE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C00000"/>
                </a:solidFill>
              </a:rPr>
              <a:t>Sommige </a:t>
            </a:r>
            <a:r>
              <a:rPr lang="nl-BE" dirty="0" err="1">
                <a:solidFill>
                  <a:srgbClr val="C00000"/>
                </a:solidFill>
              </a:rPr>
              <a:t>lipofiele</a:t>
            </a:r>
            <a:r>
              <a:rPr lang="nl-BE" dirty="0">
                <a:solidFill>
                  <a:srgbClr val="C00000"/>
                </a:solidFill>
              </a:rPr>
              <a:t> moleculen worden via de moedermelk uitgescheiden, waardoor ze bij de baby  nevenwerkingen kunnen veroorzaken</a:t>
            </a:r>
            <a:r>
              <a:rPr lang="nl-BE" dirty="0" smtClean="0">
                <a:solidFill>
                  <a:srgbClr val="C00000"/>
                </a:solidFill>
              </a:rPr>
              <a:t>!</a:t>
            </a:r>
            <a:endParaRPr lang="nl-BE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BE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de quiz te beëindigen en opnieuw te starten </a:t>
            </a:r>
            <a:endParaRPr lang="nl-BE" sz="2000" dirty="0" smtClean="0">
              <a:hlinkClick r:id="rId3" action="ppaction://hlinksldjump"/>
            </a:endParaRPr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Je antwoordde niet correct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002060"/>
                </a:solidFill>
              </a:rPr>
              <a:t>Sommige </a:t>
            </a:r>
            <a:r>
              <a:rPr lang="nl-BE" dirty="0" err="1">
                <a:solidFill>
                  <a:srgbClr val="002060"/>
                </a:solidFill>
              </a:rPr>
              <a:t>lipofiele</a:t>
            </a:r>
            <a:r>
              <a:rPr lang="nl-BE" dirty="0">
                <a:solidFill>
                  <a:srgbClr val="002060"/>
                </a:solidFill>
              </a:rPr>
              <a:t> moleculen worden via de moedermelk uitgescheiden, waardoor ze bij de baby  nevenwerkingen kunnen veroorzaken</a:t>
            </a:r>
            <a:r>
              <a:rPr lang="nl-BE" dirty="0" smtClean="0">
                <a:solidFill>
                  <a:srgbClr val="002060"/>
                </a:solidFill>
              </a:rPr>
              <a:t>!</a:t>
            </a:r>
            <a:endParaRPr lang="nl-BE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l-BE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de quiz te beëindigen en opnieuw te starten </a:t>
            </a:r>
            <a:endParaRPr lang="nl-BE" sz="2000" dirty="0" smtClean="0">
              <a:hlinkClick r:id="rId3" action="ppaction://hlinksldjump"/>
            </a:endParaRPr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Je antwoordde niet correct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nl-BE" dirty="0" smtClean="0"/>
          </a:p>
          <a:p>
            <a:pPr marL="87313" indent="-4763">
              <a:buNone/>
            </a:pPr>
            <a:r>
              <a:rPr lang="nl-BE" dirty="0" smtClean="0">
                <a:solidFill>
                  <a:srgbClr val="002060"/>
                </a:solidFill>
              </a:rPr>
              <a:t>Pseudo-efedrine werkt opwekkend voor de hersenen en kan dus het inslapen bemoeilijken.</a:t>
            </a:r>
          </a:p>
          <a:p>
            <a:endParaRPr lang="nl-BE" dirty="0"/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3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1556792"/>
            <a:ext cx="7498080" cy="1143000"/>
          </a:xfrm>
        </p:spPr>
        <p:txBody>
          <a:bodyPr>
            <a:noAutofit/>
          </a:bodyPr>
          <a:lstStyle/>
          <a:p>
            <a:r>
              <a:rPr lang="nl-BE" sz="3200" b="1" dirty="0">
                <a:solidFill>
                  <a:srgbClr val="C00000"/>
                </a:solidFill>
              </a:rPr>
              <a:t>Bij personen die speed gebruiken kan oververhitting ontstaan.</a:t>
            </a:r>
            <a:endParaRPr lang="nl-BE" sz="29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Ondertitel 2">
            <a:hlinkClick r:id="rId2" action="ppaction://hlinksldjump"/>
          </p:cNvPr>
          <p:cNvSpPr txBox="1">
            <a:spLocks/>
          </p:cNvSpPr>
          <p:nvPr/>
        </p:nvSpPr>
        <p:spPr>
          <a:xfrm>
            <a:off x="971600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3" action="ppaction://hlinksldjump"/>
              </a:rPr>
              <a:t>JUIST</a:t>
            </a:r>
            <a:r>
              <a:rPr kumimoji="0" lang="nl-B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6" name="Ondertitel 2">
            <a:hlinkClick r:id="rId2" action="ppaction://hlinksldjump"/>
          </p:cNvPr>
          <p:cNvSpPr txBox="1">
            <a:spLocks/>
          </p:cNvSpPr>
          <p:nvPr/>
        </p:nvSpPr>
        <p:spPr>
          <a:xfrm>
            <a:off x="5148064" y="3717032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nl-BE" sz="3600" b="1" dirty="0" smtClean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hlinkClick r:id="rId2" action="ppaction://hlinksldjump"/>
              </a:rPr>
              <a:t>FOUT</a:t>
            </a:r>
            <a:endParaRPr lang="nl-BE" sz="3600" b="1" dirty="0" smtClean="0">
              <a:solidFill>
                <a:srgbClr val="C0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1" name="Groep 10"/>
          <p:cNvGrpSpPr/>
          <p:nvPr/>
        </p:nvGrpSpPr>
        <p:grpSpPr>
          <a:xfrm>
            <a:off x="0" y="6048374"/>
            <a:ext cx="9144000" cy="953643"/>
            <a:chOff x="0" y="6048374"/>
            <a:chExt cx="9144000" cy="953643"/>
          </a:xfrm>
        </p:grpSpPr>
        <p:pic>
          <p:nvPicPr>
            <p:cNvPr id="1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5292080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9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7200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0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47664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1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2339752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2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1581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3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557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4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608416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5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680424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6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8334374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3635896" y="6048376"/>
              <a:ext cx="953641" cy="95364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C00000"/>
                </a:solidFill>
              </a:rPr>
              <a:t>Je antwoordde correct</a:t>
            </a:r>
            <a:endParaRPr lang="nl-BE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2276872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nl-BE" dirty="0" smtClean="0"/>
          </a:p>
          <a:p>
            <a:pPr marL="87313" indent="-4763">
              <a:buNone/>
            </a:pPr>
            <a:r>
              <a:rPr lang="nl-BE" dirty="0" smtClean="0">
                <a:solidFill>
                  <a:srgbClr val="C00000"/>
                </a:solidFill>
              </a:rPr>
              <a:t>Speed of amfetamine kan </a:t>
            </a:r>
            <a:r>
              <a:rPr lang="nl-BE" dirty="0" err="1" smtClean="0">
                <a:solidFill>
                  <a:srgbClr val="C00000"/>
                </a:solidFill>
              </a:rPr>
              <a:t>hyperthermie</a:t>
            </a:r>
            <a:r>
              <a:rPr lang="nl-BE" dirty="0" smtClean="0">
                <a:solidFill>
                  <a:srgbClr val="C00000"/>
                </a:solidFill>
              </a:rPr>
              <a:t> of oververhitting veroorzaken.</a:t>
            </a:r>
          </a:p>
          <a:p>
            <a:pPr marL="87313" indent="-4763">
              <a:buNone/>
            </a:pPr>
            <a:r>
              <a:rPr lang="nl-BE" dirty="0" smtClean="0">
                <a:solidFill>
                  <a:srgbClr val="C00000"/>
                </a:solidFill>
              </a:rPr>
              <a:t>Dit wordt nog bevorderd door de warme en vochtige omgeving die meestal in dancings heerst.</a:t>
            </a:r>
          </a:p>
          <a:p>
            <a:endParaRPr lang="nl-BE" dirty="0"/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002060"/>
                </a:solidFill>
              </a:rPr>
              <a:t>Je antwoordde niet correct</a:t>
            </a:r>
            <a:endParaRPr lang="nl-BE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>
                <a:solidFill>
                  <a:srgbClr val="002060"/>
                </a:solidFill>
              </a:rPr>
              <a:t>Speed of amfetamine kan </a:t>
            </a:r>
            <a:r>
              <a:rPr lang="nl-BE" dirty="0" err="1" smtClean="0">
                <a:solidFill>
                  <a:srgbClr val="002060"/>
                </a:solidFill>
              </a:rPr>
              <a:t>hyperthermie</a:t>
            </a:r>
            <a:r>
              <a:rPr lang="nl-BE" dirty="0" smtClean="0">
                <a:solidFill>
                  <a:srgbClr val="002060"/>
                </a:solidFill>
              </a:rPr>
              <a:t> of oververhitting veroorzaken.</a:t>
            </a:r>
          </a:p>
          <a:p>
            <a:pPr marL="0" indent="0">
              <a:buNone/>
            </a:pPr>
            <a:r>
              <a:rPr lang="nl-BE" dirty="0" smtClean="0">
                <a:solidFill>
                  <a:srgbClr val="002060"/>
                </a:solidFill>
              </a:rPr>
              <a:t>Dit wordt nog bevorderd door de warme en vochtige omgeving die meestal in dancings heerst.</a:t>
            </a:r>
          </a:p>
          <a:p>
            <a:pPr>
              <a:buNone/>
            </a:pPr>
            <a:endParaRPr lang="nl-BE" dirty="0"/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3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3600400"/>
          </a:xfrm>
        </p:spPr>
        <p:txBody>
          <a:bodyPr>
            <a:normAutofit fontScale="90000"/>
          </a:bodyPr>
          <a:lstStyle/>
          <a:p>
            <a:r>
              <a:rPr lang="nl-BE" b="1" dirty="0" smtClean="0">
                <a:solidFill>
                  <a:srgbClr val="C00000"/>
                </a:solidFill>
              </a:rPr>
              <a:t>Patiënten met een hoge bloeddruk, die last hebben van ernstige neusverkoudheid, gebruiken bij voorkeur neusdruppels op basis van </a:t>
            </a:r>
            <a:r>
              <a:rPr lang="nl-BE" b="1" dirty="0" err="1" smtClean="0">
                <a:solidFill>
                  <a:srgbClr val="C00000"/>
                </a:solidFill>
              </a:rPr>
              <a:t>vasoconstrictoren</a:t>
            </a:r>
            <a:r>
              <a:rPr lang="nl-BE" b="1" dirty="0" smtClean="0">
                <a:solidFill>
                  <a:srgbClr val="C00000"/>
                </a:solidFill>
              </a:rPr>
              <a:t> in plaats van een oraal preparaat</a:t>
            </a:r>
            <a:endParaRPr lang="nl-BE" dirty="0"/>
          </a:p>
        </p:txBody>
      </p:sp>
      <p:sp>
        <p:nvSpPr>
          <p:cNvPr id="4" name="Ondertitel 2">
            <a:hlinkClick r:id="rId2" action="ppaction://hlinksldjump"/>
          </p:cNvPr>
          <p:cNvSpPr txBox="1">
            <a:spLocks noGrp="1"/>
          </p:cNvSpPr>
          <p:nvPr>
            <p:ph idx="1"/>
          </p:nvPr>
        </p:nvSpPr>
        <p:spPr>
          <a:xfrm>
            <a:off x="467544" y="4509120"/>
            <a:ext cx="2530624" cy="79208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BE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3" action="ppaction://hlinksldjump"/>
              </a:rPr>
              <a:t>JUIST</a:t>
            </a:r>
            <a:r>
              <a:rPr kumimoji="0" lang="nl-B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5" name="Ondertitel 2">
            <a:hlinkClick r:id="rId4" action="ppaction://hlinksldjump"/>
          </p:cNvPr>
          <p:cNvSpPr txBox="1">
            <a:spLocks/>
          </p:cNvSpPr>
          <p:nvPr/>
        </p:nvSpPr>
        <p:spPr>
          <a:xfrm>
            <a:off x="5148064" y="4509120"/>
            <a:ext cx="32147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nl-BE" sz="3600" b="1" dirty="0" smtClean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hlinkClick r:id="rId5" action="ppaction://hlinksldjump"/>
              </a:rPr>
              <a:t>FOUT</a:t>
            </a:r>
            <a:endParaRPr lang="nl-BE" sz="3600" b="1" dirty="0" smtClean="0">
              <a:solidFill>
                <a:srgbClr val="C0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2" name="Groep 11"/>
          <p:cNvGrpSpPr/>
          <p:nvPr/>
        </p:nvGrpSpPr>
        <p:grpSpPr>
          <a:xfrm>
            <a:off x="0" y="6048374"/>
            <a:ext cx="9144000" cy="953643"/>
            <a:chOff x="0" y="6048374"/>
            <a:chExt cx="9144000" cy="953643"/>
          </a:xfrm>
        </p:grpSpPr>
        <p:pic>
          <p:nvPicPr>
            <p:cNvPr id="13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4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5292080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5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572000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6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547664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7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2339752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8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1581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19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557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0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08416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1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6804248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2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596336" y="6048374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3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8334374" y="6048375"/>
              <a:ext cx="809625" cy="809626"/>
            </a:xfrm>
            <a:prstGeom prst="rect">
              <a:avLst/>
            </a:prstGeom>
            <a:noFill/>
          </p:spPr>
        </p:pic>
        <p:pic>
          <p:nvPicPr>
            <p:cNvPr id="24" name="Picture 4" descr="http://www.kuleuven.be/toekomstigestudenten/studieaanbod/images/faculteiten/faculteit-farmacie.jpg/ima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5400000">
              <a:off x="3635896" y="6048376"/>
              <a:ext cx="953641" cy="95364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498080" cy="1143000"/>
          </a:xfrm>
        </p:spPr>
        <p:txBody>
          <a:bodyPr/>
          <a:lstStyle/>
          <a:p>
            <a:r>
              <a:rPr lang="nl-BE" b="1" dirty="0" smtClean="0">
                <a:solidFill>
                  <a:srgbClr val="C00000"/>
                </a:solidFill>
              </a:rPr>
              <a:t>Je antwoordde correct</a:t>
            </a:r>
            <a:endParaRPr lang="nl-BE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5920" y="2492896"/>
            <a:ext cx="7498080" cy="3312368"/>
          </a:xfr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>
                <a:solidFill>
                  <a:srgbClr val="C00000"/>
                </a:solidFill>
              </a:rPr>
              <a:t>Bij toediening via neusdruppels komt de molecule nagenoeg niet in de bloedbaan terecht en treden er geen nevenwerkingen zoals hoge bloeddruk op. Het geneesmiddel werkt dan enkel lokaal.</a:t>
            </a:r>
          </a:p>
          <a:p>
            <a:pPr algn="ctr">
              <a:buNone/>
            </a:pPr>
            <a:r>
              <a:rPr lang="nl-BE" sz="2000" dirty="0" smtClean="0">
                <a:hlinkClick r:id="rId2" action="ppaction://hlinksldjump"/>
              </a:rPr>
              <a:t>Klik om verder te gaan.</a:t>
            </a:r>
            <a:endParaRPr lang="nl-BE" sz="2000" dirty="0"/>
          </a:p>
        </p:txBody>
      </p:sp>
      <p:pic>
        <p:nvPicPr>
          <p:cNvPr id="8192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9625" cy="809626"/>
          </a:xfrm>
          <a:prstGeom prst="rect">
            <a:avLst/>
          </a:prstGeom>
          <a:noFill/>
        </p:spPr>
      </p:pic>
      <p:pic>
        <p:nvPicPr>
          <p:cNvPr id="13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809625" cy="809626"/>
          </a:xfrm>
          <a:prstGeom prst="rect">
            <a:avLst/>
          </a:prstGeom>
          <a:noFill/>
        </p:spPr>
      </p:pic>
      <p:pic>
        <p:nvPicPr>
          <p:cNvPr id="14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809625" cy="809626"/>
          </a:xfrm>
          <a:prstGeom prst="rect">
            <a:avLst/>
          </a:prstGeom>
          <a:noFill/>
        </p:spPr>
      </p:pic>
      <p:pic>
        <p:nvPicPr>
          <p:cNvPr id="15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809625" cy="809626"/>
          </a:xfrm>
          <a:prstGeom prst="rect">
            <a:avLst/>
          </a:prstGeom>
          <a:noFill/>
        </p:spPr>
      </p:pic>
      <p:pic>
        <p:nvPicPr>
          <p:cNvPr id="16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809625" cy="809626"/>
          </a:xfrm>
          <a:prstGeom prst="rect">
            <a:avLst/>
          </a:prstGeom>
          <a:noFill/>
        </p:spPr>
      </p:pic>
      <p:pic>
        <p:nvPicPr>
          <p:cNvPr id="17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809625" cy="809626"/>
          </a:xfrm>
          <a:prstGeom prst="rect">
            <a:avLst/>
          </a:prstGeom>
          <a:noFill/>
        </p:spPr>
      </p:pic>
      <p:pic>
        <p:nvPicPr>
          <p:cNvPr id="18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809625" cy="809626"/>
          </a:xfrm>
          <a:prstGeom prst="rect">
            <a:avLst/>
          </a:prstGeom>
          <a:noFill/>
        </p:spPr>
      </p:pic>
      <p:pic>
        <p:nvPicPr>
          <p:cNvPr id="19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809625" cy="809626"/>
          </a:xfrm>
          <a:prstGeom prst="rect">
            <a:avLst/>
          </a:prstGeom>
          <a:noFill/>
        </p:spPr>
      </p:pic>
      <p:pic>
        <p:nvPicPr>
          <p:cNvPr id="20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809625" cy="809626"/>
          </a:xfrm>
          <a:prstGeom prst="rect">
            <a:avLst/>
          </a:prstGeom>
          <a:noFill/>
        </p:spPr>
      </p:pic>
      <p:pic>
        <p:nvPicPr>
          <p:cNvPr id="21" name="Picture 4" descr="http://www.kuleuven.be/toekomstigestudenten/studieaanbod/images/faculteiten/faculteit-farmacie.jpg/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48374"/>
            <a:ext cx="809625" cy="8096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Aangepast 1">
      <a:dk1>
        <a:sysClr val="windowText" lastClr="000000"/>
      </a:dk1>
      <a:lt1>
        <a:sysClr val="window" lastClr="FFFFFF"/>
      </a:lt1>
      <a:dk2>
        <a:srgbClr val="7FD13B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3109</TotalTime>
  <Words>757</Words>
  <Application>Microsoft Office PowerPoint</Application>
  <PresentationFormat>Diavoorstelling (4:3)</PresentationFormat>
  <Paragraphs>129</Paragraphs>
  <Slides>31</Slides>
  <Notes>0</Notes>
  <HiddenSlides>20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2" baseType="lpstr">
      <vt:lpstr>Office-thema</vt:lpstr>
      <vt:lpstr>TEST JE KENNIS OVER DE WERKING VAN EEN GENEESMIDDEL</vt:lpstr>
      <vt:lpstr>Het geneesmiddel Rinomar Pseudo-efedrine®, gebruikt bij neusverkoudheden mag men gerust innemen ’s avonds voor slapen gaan.</vt:lpstr>
      <vt:lpstr>Je antwoordde correct</vt:lpstr>
      <vt:lpstr>Je antwoordde niet correct</vt:lpstr>
      <vt:lpstr>Bij personen die speed gebruiken kan oververhitting ontstaan.</vt:lpstr>
      <vt:lpstr>Je antwoordde correct</vt:lpstr>
      <vt:lpstr>Je antwoordde niet correct</vt:lpstr>
      <vt:lpstr>Patiënten met een hoge bloeddruk, die last hebben van ernstige neusverkoudheid, gebruiken bij voorkeur neusdruppels op basis van vasoconstrictoren in plaats van een oraal preparaat</vt:lpstr>
      <vt:lpstr>Je antwoordde correct</vt:lpstr>
      <vt:lpstr>Je antwoordde niet correct</vt:lpstr>
      <vt:lpstr>Sympaticomimetica worden gebruikt bij astma omwille van hun bronchiënverwijdend effect, dit komt omdat deze geneesmiddelen inwerken op de β1-receptoren ter hoogte van de gladde spieren van de bronchiën.</vt:lpstr>
      <vt:lpstr>Je antwoordde correct</vt:lpstr>
      <vt:lpstr>Je antwoordde niet correct</vt:lpstr>
      <vt:lpstr>Het autonoom zenuwstelsel wordt ook het willekeurig zenuwstelsel genoemd. </vt:lpstr>
      <vt:lpstr>Je antwoordde correct</vt:lpstr>
      <vt:lpstr>Je antwoordde niet correct</vt:lpstr>
      <vt:lpstr>Excretie van geneesmiddelen gebeurt voornamelijk in de lever. </vt:lpstr>
      <vt:lpstr>Je antwoordde correct</vt:lpstr>
      <vt:lpstr>Je antwoordde niet correct</vt:lpstr>
      <vt:lpstr>De nier  is een belangrijk orgaan voor de excretie van geneesmiddelen. </vt:lpstr>
      <vt:lpstr>Je antwoordde correct</vt:lpstr>
      <vt:lpstr>Je antwoordde niet correct</vt:lpstr>
      <vt:lpstr>Personen met een alcoholprobleem,  moeten opletten met het gebruik van geneesmiddelen. </vt:lpstr>
      <vt:lpstr>Je antwoordde correct</vt:lpstr>
      <vt:lpstr>Je antwoordde niet correct</vt:lpstr>
      <vt:lpstr>Geneesmiddelen kunnen soms een slechte adem veroorzaken. </vt:lpstr>
      <vt:lpstr>Je antwoordde correct</vt:lpstr>
      <vt:lpstr>Je antwoordde niet correct</vt:lpstr>
      <vt:lpstr>Vrouwen die borstvoeding geven, kunnen gerust geneesmiddelen innemen. </vt:lpstr>
      <vt:lpstr>Je antwoordde correct</vt:lpstr>
      <vt:lpstr>Je antwoordde niet correct</vt:lpstr>
    </vt:vector>
  </TitlesOfParts>
  <Company>sint-carolus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 ligt aan de basis van parkinson?</dc:title>
  <dc:creator>kverb170691</dc:creator>
  <cp:lastModifiedBy>Kaat Van Der Haegen</cp:lastModifiedBy>
  <cp:revision>107</cp:revision>
  <dcterms:created xsi:type="dcterms:W3CDTF">2009-11-25T13:31:56Z</dcterms:created>
  <dcterms:modified xsi:type="dcterms:W3CDTF">2012-02-23T09:40:15Z</dcterms:modified>
</cp:coreProperties>
</file>